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Lst>
  <p:sldIdLst>
    <p:sldId id="256" r:id="rId2"/>
    <p:sldId id="266" r:id="rId3"/>
    <p:sldId id="259" r:id="rId4"/>
    <p:sldId id="274" r:id="rId5"/>
    <p:sldId id="276" r:id="rId6"/>
    <p:sldId id="278" r:id="rId7"/>
    <p:sldId id="265" r:id="rId8"/>
    <p:sldId id="267" r:id="rId9"/>
    <p:sldId id="280" r:id="rId10"/>
    <p:sldId id="260" r:id="rId11"/>
    <p:sldId id="268" r:id="rId12"/>
    <p:sldId id="282" r:id="rId13"/>
    <p:sldId id="257" r:id="rId14"/>
    <p:sldId id="269" r:id="rId15"/>
    <p:sldId id="283" r:id="rId16"/>
    <p:sldId id="261" r:id="rId17"/>
    <p:sldId id="284" r:id="rId18"/>
    <p:sldId id="263" r:id="rId19"/>
    <p:sldId id="270" r:id="rId20"/>
    <p:sldId id="285" r:id="rId21"/>
    <p:sldId id="264" r:id="rId22"/>
    <p:sldId id="271" r:id="rId23"/>
    <p:sldId id="286" r:id="rId24"/>
    <p:sldId id="262" r:id="rId25"/>
    <p:sldId id="272" r:id="rId26"/>
    <p:sldId id="287" r:id="rId27"/>
    <p:sldId id="258" r:id="rId28"/>
    <p:sldId id="288"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558"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292986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341854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960904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5322595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3502889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0616738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2997794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2337482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667497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2640575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3111433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4844183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780632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801272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2715490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60343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3505755-C973-4138-AA13-1D80F1880171}" type="datetimeFigureOut">
              <a:rPr lang="ru-RU" smtClean="0"/>
              <a:pPr/>
              <a:t>20.10.2020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E3C627-6E7D-449F-88E7-08402D81A367}" type="slidenum">
              <a:rPr lang="ru-RU" smtClean="0"/>
              <a:pPr/>
              <a:t>‹#›</a:t>
            </a:fld>
            <a:endParaRPr lang="ru-RU"/>
          </a:p>
        </p:txBody>
      </p:sp>
    </p:spTree>
    <p:extLst>
      <p:ext uri="{BB962C8B-B14F-4D97-AF65-F5344CB8AC3E}">
        <p14:creationId xmlns:p14="http://schemas.microsoft.com/office/powerpoint/2010/main" val="181978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3505755-C973-4138-AA13-1D80F1880171}" type="datetimeFigureOut">
              <a:rPr lang="ru-RU" smtClean="0"/>
              <a:pPr/>
              <a:t>20.10.2020</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6E3C627-6E7D-449F-88E7-08402D81A367}" type="slidenum">
              <a:rPr lang="ru-RU" smtClean="0"/>
              <a:pPr/>
              <a:t>‹#›</a:t>
            </a:fld>
            <a:endParaRPr lang="ru-RU"/>
          </a:p>
        </p:txBody>
      </p:sp>
    </p:spTree>
    <p:extLst>
      <p:ext uri="{BB962C8B-B14F-4D97-AF65-F5344CB8AC3E}">
        <p14:creationId xmlns:p14="http://schemas.microsoft.com/office/powerpoint/2010/main" val="363837740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ommons.wikimedia.org/wiki/File:Braunschweig_Gauss-Denkmal_17-eckiger_Stern.jpg?uselang=ru"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42137" y="319019"/>
            <a:ext cx="8574622" cy="2616199"/>
          </a:xfrm>
        </p:spPr>
        <p:txBody>
          <a:bodyPr>
            <a:normAutofit/>
          </a:bodyPr>
          <a:lstStyle/>
          <a:p>
            <a:r>
              <a:rPr lang="ru-RU" sz="4800" b="1" dirty="0" smtClean="0">
                <a:latin typeface="Times New Roman" panose="02020603050405020304" pitchFamily="18" charset="0"/>
                <a:cs typeface="Times New Roman" panose="02020603050405020304" pitchFamily="18" charset="0"/>
              </a:rPr>
              <a:t>МАТЕМАТИКА </a:t>
            </a:r>
            <a:br>
              <a:rPr lang="ru-RU" sz="4800" b="1" dirty="0" smtClean="0">
                <a:latin typeface="Times New Roman" panose="02020603050405020304" pitchFamily="18" charset="0"/>
                <a:cs typeface="Times New Roman" panose="02020603050405020304" pitchFamily="18" charset="0"/>
              </a:rPr>
            </a:br>
            <a:r>
              <a:rPr lang="ru-RU" sz="4800" b="1" dirty="0" smtClean="0">
                <a:latin typeface="Times New Roman" panose="02020603050405020304" pitchFamily="18" charset="0"/>
                <a:cs typeface="Times New Roman" panose="02020603050405020304" pitchFamily="18" charset="0"/>
              </a:rPr>
              <a:t>НЕМЕЦКИЙ ЯЗЫК БИБЛИОТЕКА</a:t>
            </a:r>
            <a:endParaRPr lang="ru-RU" sz="48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Autofit/>
          </a:bodyPr>
          <a:lstStyle/>
          <a:p>
            <a:r>
              <a:rPr lang="ru-RU" sz="3600" b="1" i="1" dirty="0">
                <a:solidFill>
                  <a:schemeClr val="accent1">
                    <a:lumMod val="75000"/>
                  </a:schemeClr>
                </a:solidFill>
                <a:latin typeface="Times New Roman" panose="02020603050405020304" pitchFamily="18" charset="0"/>
                <a:cs typeface="Times New Roman" panose="02020603050405020304" pitchFamily="18" charset="0"/>
              </a:rPr>
              <a:t>Математика – это орудие, с помощью которого человек познает и покоряет себе окружающий мир.</a:t>
            </a:r>
          </a:p>
          <a:p>
            <a:endParaRPr lang="ru-RU" sz="3600" b="1" i="1" dirty="0">
              <a:solidFill>
                <a:schemeClr val="accent1"/>
              </a:solidFill>
              <a:latin typeface="Times New Roman" panose="02020603050405020304" pitchFamily="18" charset="0"/>
              <a:cs typeface="Times New Roman" panose="02020603050405020304" pitchFamily="18" charset="0"/>
            </a:endParaRPr>
          </a:p>
        </p:txBody>
      </p:sp>
      <p:sp>
        <p:nvSpPr>
          <p:cNvPr id="4" name="Стрелка вправо 3"/>
          <p:cNvSpPr/>
          <p:nvPr/>
        </p:nvSpPr>
        <p:spPr>
          <a:xfrm>
            <a:off x="3936147" y="66880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a:off x="3936147" y="144164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3936147" y="235237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82182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1+#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2755" y="685800"/>
            <a:ext cx="6625087" cy="1752599"/>
          </a:xfrm>
        </p:spPr>
        <p:txBody>
          <a:bodyPr>
            <a:normAutofit fontScale="90000"/>
          </a:bodyPr>
          <a:lstStyle/>
          <a:p>
            <a:r>
              <a:rPr lang="ru-RU" sz="3100" b="1" dirty="0" err="1">
                <a:solidFill>
                  <a:schemeClr val="accent1">
                    <a:lumMod val="75000"/>
                  </a:schemeClr>
                </a:solidFill>
                <a:latin typeface="Times New Roman" panose="02020603050405020304" pitchFamily="18" charset="0"/>
                <a:cs typeface="Times New Roman" panose="02020603050405020304" pitchFamily="18" charset="0"/>
              </a:rPr>
              <a:t>Го́тфрид</a:t>
            </a:r>
            <a:r>
              <a:rPr lang="ru-RU" sz="3100" b="1" dirty="0">
                <a:solidFill>
                  <a:schemeClr val="accent1">
                    <a:lumMod val="75000"/>
                  </a:schemeClr>
                </a:solidFill>
                <a:latin typeface="Times New Roman" panose="02020603050405020304" pitchFamily="18" charset="0"/>
                <a:cs typeface="Times New Roman" panose="02020603050405020304" pitchFamily="18" charset="0"/>
              </a:rPr>
              <a:t> </a:t>
            </a:r>
            <a:r>
              <a:rPr lang="ru-RU" sz="3100" b="1" dirty="0" err="1">
                <a:solidFill>
                  <a:schemeClr val="accent1">
                    <a:lumMod val="75000"/>
                  </a:schemeClr>
                </a:solidFill>
                <a:latin typeface="Times New Roman" panose="02020603050405020304" pitchFamily="18" charset="0"/>
                <a:cs typeface="Times New Roman" panose="02020603050405020304" pitchFamily="18" charset="0"/>
              </a:rPr>
              <a:t>Ви́льгельм</a:t>
            </a:r>
            <a:r>
              <a:rPr lang="ru-RU" sz="3100" b="1" dirty="0">
                <a:solidFill>
                  <a:schemeClr val="accent1">
                    <a:lumMod val="75000"/>
                  </a:schemeClr>
                </a:solidFill>
                <a:latin typeface="Times New Roman" panose="02020603050405020304" pitchFamily="18" charset="0"/>
                <a:cs typeface="Times New Roman" panose="02020603050405020304" pitchFamily="18" charset="0"/>
              </a:rPr>
              <a:t> </a:t>
            </a:r>
            <a:r>
              <a:rPr lang="ru-RU" sz="3100" b="1" dirty="0" err="1" smtClean="0">
                <a:solidFill>
                  <a:schemeClr val="accent1">
                    <a:lumMod val="75000"/>
                  </a:schemeClr>
                </a:solidFill>
                <a:latin typeface="Times New Roman" panose="02020603050405020304" pitchFamily="18" charset="0"/>
                <a:cs typeface="Times New Roman" panose="02020603050405020304" pitchFamily="18" charset="0"/>
              </a:rPr>
              <a:t>Ле́йбниц</a:t>
            </a:r>
            <a:r>
              <a:rPr lang="ru-RU" sz="3100" i="1" dirty="0" smtClean="0">
                <a:latin typeface="Times New Roman" panose="02020603050405020304" pitchFamily="18" charset="0"/>
                <a:cs typeface="Times New Roman" panose="02020603050405020304" pitchFamily="18" charset="0"/>
              </a:rPr>
              <a:t/>
            </a:r>
            <a:br>
              <a:rPr lang="ru-RU" sz="3100" i="1" dirty="0" smtClean="0">
                <a:latin typeface="Times New Roman" panose="02020603050405020304" pitchFamily="18" charset="0"/>
                <a:cs typeface="Times New Roman" panose="02020603050405020304" pitchFamily="18" charset="0"/>
              </a:rPr>
            </a:br>
            <a:r>
              <a:rPr lang="ru-RU" sz="3100" dirty="0" smtClean="0">
                <a:latin typeface="Times New Roman" panose="02020603050405020304" pitchFamily="18" charset="0"/>
                <a:cs typeface="Times New Roman" panose="02020603050405020304" pitchFamily="18" charset="0"/>
              </a:rPr>
              <a:t>1646-1716</a:t>
            </a:r>
            <a:r>
              <a:rPr lang="ru-RU" sz="3100" i="1" dirty="0" smtClean="0">
                <a:latin typeface="Times New Roman" panose="02020603050405020304" pitchFamily="18" charset="0"/>
                <a:cs typeface="Times New Roman" panose="02020603050405020304" pitchFamily="18" charset="0"/>
              </a:rPr>
              <a:t/>
            </a:r>
            <a:br>
              <a:rPr lang="ru-RU" sz="3100" i="1"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немецкий философ, логик, математик, механик, физик, юрист, историк, дипломат, изобретатель и </a:t>
            </a:r>
            <a:r>
              <a:rPr lang="ru-RU" sz="2200" dirty="0" smtClean="0">
                <a:latin typeface="Times New Roman" panose="02020603050405020304" pitchFamily="18" charset="0"/>
                <a:cs typeface="Times New Roman" panose="02020603050405020304" pitchFamily="18" charset="0"/>
              </a:rPr>
              <a:t>языковед. </a:t>
            </a:r>
            <a:r>
              <a:rPr lang="ru-RU" sz="2200" dirty="0">
                <a:latin typeface="Times New Roman" panose="02020603050405020304" pitchFamily="18" charset="0"/>
                <a:cs typeface="Times New Roman" panose="02020603050405020304" pitchFamily="18" charset="0"/>
              </a:rPr>
              <a:t>Основатель и первый президент Берлинской Академии </a:t>
            </a:r>
            <a:r>
              <a:rPr lang="ru-RU" sz="2200" dirty="0" smtClean="0">
                <a:latin typeface="Times New Roman" panose="02020603050405020304" pitchFamily="18" charset="0"/>
                <a:cs typeface="Times New Roman" panose="02020603050405020304" pitchFamily="18" charset="0"/>
              </a:rPr>
              <a:t>наук.</a:t>
            </a:r>
            <a:endParaRPr lang="ru-RU" sz="2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71601" y="2855343"/>
            <a:ext cx="6806242" cy="3303918"/>
          </a:xfrm>
        </p:spPr>
        <p:txBody>
          <a:bodyPr>
            <a:normAutofit fontScale="77500" lnSpcReduction="20000"/>
          </a:bodyPr>
          <a:lstStyle/>
          <a:p>
            <a:pPr>
              <a:buFont typeface="Wingdings" panose="05000000000000000000" pitchFamily="2" charset="2"/>
              <a:buChar char="§"/>
            </a:pPr>
            <a:r>
              <a:rPr lang="ru-RU" sz="2300" dirty="0">
                <a:latin typeface="Times New Roman" panose="02020603050405020304" pitchFamily="18" charset="0"/>
                <a:cs typeface="Times New Roman" panose="02020603050405020304" pitchFamily="18" charset="0"/>
              </a:rPr>
              <a:t>В 1661 году, в возрасте четырнадцати </a:t>
            </a:r>
            <a:r>
              <a:rPr lang="ru-RU" sz="2300" dirty="0" smtClean="0">
                <a:latin typeface="Times New Roman" panose="02020603050405020304" pitchFamily="18" charset="0"/>
                <a:cs typeface="Times New Roman" panose="02020603050405020304" pitchFamily="18" charset="0"/>
              </a:rPr>
              <a:t>лет </a:t>
            </a:r>
            <a:r>
              <a:rPr lang="ru-RU" sz="2300" dirty="0">
                <a:latin typeface="Times New Roman" panose="02020603050405020304" pitchFamily="18" charset="0"/>
                <a:cs typeface="Times New Roman" panose="02020603050405020304" pitchFamily="18" charset="0"/>
              </a:rPr>
              <a:t>(по другим данным — в возрасте 15 лет</a:t>
            </a:r>
            <a:r>
              <a:rPr lang="ru-RU" sz="2300" dirty="0" smtClean="0">
                <a:latin typeface="Times New Roman" panose="02020603050405020304" pitchFamily="18" charset="0"/>
                <a:cs typeface="Times New Roman" panose="02020603050405020304" pitchFamily="18" charset="0"/>
              </a:rPr>
              <a:t>), </a:t>
            </a:r>
            <a:r>
              <a:rPr lang="ru-RU" sz="2300" dirty="0">
                <a:latin typeface="Times New Roman" panose="02020603050405020304" pitchFamily="18" charset="0"/>
                <a:cs typeface="Times New Roman" panose="02020603050405020304" pitchFamily="18" charset="0"/>
              </a:rPr>
              <a:t>Готфрид сам поступил в тот же Лейпцигский университет, где когда-то работал его </a:t>
            </a:r>
            <a:r>
              <a:rPr lang="ru-RU" sz="2300" dirty="0" smtClean="0">
                <a:latin typeface="Times New Roman" panose="02020603050405020304" pitchFamily="18" charset="0"/>
                <a:cs typeface="Times New Roman" panose="02020603050405020304" pitchFamily="18" charset="0"/>
              </a:rPr>
              <a:t>отец. </a:t>
            </a:r>
            <a:r>
              <a:rPr lang="ru-RU" sz="2300" dirty="0">
                <a:latin typeface="Times New Roman" panose="02020603050405020304" pitchFamily="18" charset="0"/>
                <a:cs typeface="Times New Roman" panose="02020603050405020304" pitchFamily="18" charset="0"/>
              </a:rPr>
              <a:t>По уровню подготовки Лейбниц значительно превосходил многих студентов старшего </a:t>
            </a:r>
            <a:r>
              <a:rPr lang="ru-RU" sz="2300" dirty="0" smtClean="0">
                <a:latin typeface="Times New Roman" panose="02020603050405020304" pitchFamily="18" charset="0"/>
                <a:cs typeface="Times New Roman" panose="02020603050405020304" pitchFamily="18" charset="0"/>
              </a:rPr>
              <a:t>возраста.</a:t>
            </a:r>
          </a:p>
          <a:p>
            <a:pPr>
              <a:buFont typeface="Wingdings" panose="05000000000000000000" pitchFamily="2" charset="2"/>
              <a:buChar char="§"/>
            </a:pPr>
            <a:r>
              <a:rPr lang="ru-RU" sz="2300" dirty="0">
                <a:latin typeface="Times New Roman" panose="02020603050405020304" pitchFamily="18" charset="0"/>
                <a:cs typeface="Times New Roman" panose="02020603050405020304" pitchFamily="18" charset="0"/>
              </a:rPr>
              <a:t>В 1697 году во время путешествия по Европе русский царь Пётр I познакомился с </a:t>
            </a:r>
            <a:r>
              <a:rPr lang="ru-RU" sz="2300" dirty="0" smtClean="0">
                <a:latin typeface="Times New Roman" panose="02020603050405020304" pitchFamily="18" charset="0"/>
                <a:cs typeface="Times New Roman" panose="02020603050405020304" pitchFamily="18" charset="0"/>
              </a:rPr>
              <a:t>Лейбницем.</a:t>
            </a:r>
          </a:p>
          <a:p>
            <a:pPr>
              <a:buFont typeface="Wingdings" panose="05000000000000000000" pitchFamily="2" charset="2"/>
              <a:buChar char="§"/>
            </a:pPr>
            <a:r>
              <a:rPr lang="ru-RU" sz="2300" dirty="0">
                <a:latin typeface="Times New Roman" panose="02020603050405020304" pitchFamily="18" charset="0"/>
                <a:cs typeface="Times New Roman" panose="02020603050405020304" pitchFamily="18" charset="0"/>
              </a:rPr>
              <a:t>Намереваясь показать людям, что двоичное счисление – это не забава, а метод с большим будущим, знаменитый немецкий математик Г</a:t>
            </a:r>
            <a:r>
              <a:rPr lang="ru-RU" sz="2300" dirty="0" smtClean="0">
                <a:latin typeface="Times New Roman" panose="02020603050405020304" pitchFamily="18" charset="0"/>
                <a:cs typeface="Times New Roman" panose="02020603050405020304" pitchFamily="18" charset="0"/>
              </a:rPr>
              <a:t>. Лейбниц </a:t>
            </a:r>
            <a:r>
              <a:rPr lang="ru-RU" sz="2300" dirty="0">
                <a:latin typeface="Times New Roman" panose="02020603050405020304" pitchFamily="18" charset="0"/>
                <a:cs typeface="Times New Roman" panose="02020603050405020304" pitchFamily="18" charset="0"/>
              </a:rPr>
              <a:t>изготовил специальную медаль. На ней изображена таблица простейших действий над числами в двоичной системе и отчеканена фраза: «Чтобы вывести из </a:t>
            </a:r>
            <a:r>
              <a:rPr lang="ru-RU" sz="2300" dirty="0" smtClean="0">
                <a:latin typeface="Times New Roman" panose="02020603050405020304" pitchFamily="18" charset="0"/>
                <a:cs typeface="Times New Roman" panose="02020603050405020304" pitchFamily="18" charset="0"/>
              </a:rPr>
              <a:t>ничтожества </a:t>
            </a:r>
            <a:r>
              <a:rPr lang="ru-RU" sz="2300" dirty="0">
                <a:latin typeface="Times New Roman" panose="02020603050405020304" pitchFamily="18" charset="0"/>
                <a:cs typeface="Times New Roman" panose="02020603050405020304" pitchFamily="18" charset="0"/>
              </a:rPr>
              <a:t>все, достаточно единицы</a:t>
            </a:r>
            <a:r>
              <a:rPr lang="ru-RU" sz="2300" dirty="0" smtClean="0">
                <a:latin typeface="Times New Roman" panose="02020603050405020304" pitchFamily="18" charset="0"/>
                <a:cs typeface="Times New Roman" panose="02020603050405020304" pitchFamily="18" charset="0"/>
              </a:rPr>
              <a:t>».</a:t>
            </a:r>
            <a:endParaRPr lang="ru-RU" sz="2300" dirty="0">
              <a:latin typeface="Times New Roman" panose="02020603050405020304" pitchFamily="18" charset="0"/>
              <a:cs typeface="Times New Roman" panose="02020603050405020304" pitchFamily="18" charset="0"/>
            </a:endParaRPr>
          </a:p>
        </p:txBody>
      </p:sp>
      <p:pic>
        <p:nvPicPr>
          <p:cNvPr id="4" name="Рисунок 3"/>
          <p:cNvPicPr/>
          <p:nvPr/>
        </p:nvPicPr>
        <p:blipFill>
          <a:blip r:embed="rId2">
            <a:extLst>
              <a:ext uri="{28A0092B-C50C-407E-A947-70E740481C1C}">
                <a14:useLocalDpi xmlns:a14="http://schemas.microsoft.com/office/drawing/2010/main" val="0"/>
              </a:ext>
            </a:extLst>
          </a:blip>
          <a:srcRect/>
          <a:stretch>
            <a:fillRect/>
          </a:stretch>
        </p:blipFill>
        <p:spPr bwMode="auto">
          <a:xfrm>
            <a:off x="8264106" y="293388"/>
            <a:ext cx="3576547" cy="4511525"/>
          </a:xfrm>
          <a:prstGeom prst="rect">
            <a:avLst/>
          </a:prstGeom>
          <a:noFill/>
          <a:ln>
            <a:noFill/>
          </a:ln>
        </p:spPr>
      </p:pic>
    </p:spTree>
    <p:extLst>
      <p:ext uri="{BB962C8B-B14F-4D97-AF65-F5344CB8AC3E}">
        <p14:creationId xmlns:p14="http://schemas.microsoft.com/office/powerpoint/2010/main" val="26504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2755" y="685800"/>
            <a:ext cx="6625087" cy="1752599"/>
          </a:xfrm>
        </p:spPr>
        <p:txBody>
          <a:bodyPr>
            <a:normAutofit fontScale="90000"/>
          </a:bodyPr>
          <a:lstStyle/>
          <a:p>
            <a:r>
              <a:rPr lang="ru-RU" sz="3100" b="1" dirty="0">
                <a:solidFill>
                  <a:schemeClr val="accent1">
                    <a:lumMod val="75000"/>
                  </a:schemeClr>
                </a:solidFill>
                <a:latin typeface="Times New Roman" panose="02020603050405020304" pitchFamily="18" charset="0"/>
                <a:cs typeface="Times New Roman" panose="02020603050405020304" pitchFamily="18" charset="0"/>
              </a:rPr>
              <a:t/>
            </a:r>
            <a:br>
              <a:rPr lang="ru-RU" sz="3100" b="1" dirty="0">
                <a:solidFill>
                  <a:schemeClr val="accent1">
                    <a:lumMod val="75000"/>
                  </a:schemeClr>
                </a:solidFill>
                <a:latin typeface="Times New Roman" panose="02020603050405020304" pitchFamily="18" charset="0"/>
                <a:cs typeface="Times New Roman" panose="02020603050405020304" pitchFamily="18" charset="0"/>
              </a:rPr>
            </a:br>
            <a:r>
              <a:rPr lang="en-US" sz="3100" b="1" i="1" dirty="0" smtClean="0">
                <a:solidFill>
                  <a:schemeClr val="accent1"/>
                </a:solidFill>
                <a:latin typeface="Times New Roman" panose="02020603050405020304" pitchFamily="18" charset="0"/>
                <a:cs typeface="Times New Roman" panose="02020603050405020304" pitchFamily="18" charset="0"/>
              </a:rPr>
              <a:t>Gottfried </a:t>
            </a:r>
            <a:r>
              <a:rPr lang="en-US" sz="3100" b="1" i="1" dirty="0">
                <a:solidFill>
                  <a:schemeClr val="accent1"/>
                </a:solidFill>
                <a:latin typeface="Times New Roman" panose="02020603050405020304" pitchFamily="18" charset="0"/>
                <a:cs typeface="Times New Roman" panose="02020603050405020304" pitchFamily="18" charset="0"/>
              </a:rPr>
              <a:t>Wilhelm von </a:t>
            </a:r>
            <a:r>
              <a:rPr lang="en-US" sz="3100" b="1" i="1" dirty="0" smtClean="0">
                <a:solidFill>
                  <a:schemeClr val="accent1"/>
                </a:solidFill>
                <a:latin typeface="Times New Roman" panose="02020603050405020304" pitchFamily="18" charset="0"/>
                <a:cs typeface="Times New Roman" panose="02020603050405020304" pitchFamily="18" charset="0"/>
              </a:rPr>
              <a:t>Leibniz</a:t>
            </a:r>
            <a:r>
              <a:rPr lang="ru-RU" sz="3100" b="1" i="1" dirty="0" smtClean="0">
                <a:solidFill>
                  <a:schemeClr val="accent1"/>
                </a:solidFill>
                <a:latin typeface="Times New Roman" panose="02020603050405020304" pitchFamily="18" charset="0"/>
                <a:cs typeface="Times New Roman" panose="02020603050405020304" pitchFamily="18" charset="0"/>
              </a:rPr>
              <a:t/>
            </a:r>
            <a:br>
              <a:rPr lang="ru-RU" sz="3100" b="1" i="1" dirty="0" smtClean="0">
                <a:solidFill>
                  <a:schemeClr val="accent1"/>
                </a:solidFill>
                <a:latin typeface="Times New Roman" panose="02020603050405020304" pitchFamily="18" charset="0"/>
                <a:cs typeface="Times New Roman" panose="02020603050405020304" pitchFamily="18" charset="0"/>
              </a:rPr>
            </a:br>
            <a:r>
              <a:rPr lang="ru-RU" sz="3100" b="1" dirty="0" smtClean="0">
                <a:solidFill>
                  <a:schemeClr val="accent1"/>
                </a:solidFill>
                <a:latin typeface="Times New Roman" panose="02020603050405020304" pitchFamily="18" charset="0"/>
                <a:cs typeface="Times New Roman" panose="02020603050405020304" pitchFamily="18" charset="0"/>
              </a:rPr>
              <a:t>1646-1716</a:t>
            </a:r>
            <a:r>
              <a:rPr lang="ru-RU" sz="3100" i="1" dirty="0" smtClean="0">
                <a:latin typeface="Times New Roman" panose="02020603050405020304" pitchFamily="18" charset="0"/>
                <a:cs typeface="Times New Roman" panose="02020603050405020304" pitchFamily="18" charset="0"/>
              </a:rPr>
              <a:t/>
            </a:r>
            <a:br>
              <a:rPr lang="ru-RU" sz="3100" i="1" dirty="0" smtClean="0">
                <a:latin typeface="Times New Roman" panose="02020603050405020304" pitchFamily="18" charset="0"/>
                <a:cs typeface="Times New Roman" panose="02020603050405020304" pitchFamily="18" charset="0"/>
              </a:rPr>
            </a:br>
            <a:endParaRPr lang="ru-RU" sz="2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371601" y="2105025"/>
            <a:ext cx="6806242" cy="4054236"/>
          </a:xfrm>
        </p:spPr>
        <p:txBody>
          <a:bodyPr>
            <a:normAutofit fontScale="77500" lnSpcReduction="20000"/>
          </a:bodyPr>
          <a:lstStyle/>
          <a:p>
            <a:r>
              <a:rPr lang="de-DE" sz="2000" dirty="0" smtClean="0">
                <a:latin typeface="Times New Roman" pitchFamily="18" charset="0"/>
                <a:cs typeface="Times New Roman" pitchFamily="18" charset="0"/>
              </a:rPr>
              <a:t>GOTTFRIED WILHELM LEIBNIZ (1646 bis 1716), deutscher Mathematiker und Philosoph</a:t>
            </a:r>
            <a:br>
              <a:rPr lang="de-DE" sz="2000" dirty="0" smtClean="0">
                <a:latin typeface="Times New Roman" pitchFamily="18" charset="0"/>
                <a:cs typeface="Times New Roman" pitchFamily="18" charset="0"/>
              </a:rPr>
            </a:br>
            <a:r>
              <a:rPr lang="de-DE" sz="2000" dirty="0" smtClean="0">
                <a:latin typeface="Times New Roman" pitchFamily="18" charset="0"/>
                <a:cs typeface="Times New Roman" pitchFamily="18" charset="0"/>
              </a:rPr>
              <a:t>* 01. Juli 1646 Leipzig</a:t>
            </a:r>
            <a:br>
              <a:rPr lang="de-DE" sz="2000" dirty="0" smtClean="0">
                <a:latin typeface="Times New Roman" pitchFamily="18" charset="0"/>
                <a:cs typeface="Times New Roman" pitchFamily="18" charset="0"/>
              </a:rPr>
            </a:br>
            <a:r>
              <a:rPr lang="de-DE" sz="2000" dirty="0" smtClean="0">
                <a:latin typeface="Times New Roman" pitchFamily="18" charset="0"/>
                <a:cs typeface="Times New Roman" pitchFamily="18" charset="0"/>
              </a:rPr>
              <a:t>† 14. November 1716 Hannover</a:t>
            </a:r>
          </a:p>
          <a:p>
            <a:r>
              <a:rPr lang="de-DE" sz="2000" dirty="0" smtClean="0">
                <a:latin typeface="Times New Roman" pitchFamily="18" charset="0"/>
                <a:cs typeface="Times New Roman" pitchFamily="18" charset="0"/>
              </a:rPr>
              <a:t>GOTTFRIED WILHELM LEIBNIZ war einer der letzen Universalgelehrten der Neuzeit. Bedeutende wissenschaftliche Leistungen vollbrachte er auf mathematischem und philosophischem Gebiet, aber auch als Physiker und Techniker, Geschichts- und Sprachforscher bzw. Jurist.</a:t>
            </a:r>
            <a:br>
              <a:rPr lang="de-DE" sz="2000" dirty="0" smtClean="0">
                <a:latin typeface="Times New Roman" pitchFamily="18" charset="0"/>
                <a:cs typeface="Times New Roman" pitchFamily="18" charset="0"/>
              </a:rPr>
            </a:br>
            <a:r>
              <a:rPr lang="de-DE" sz="2000" dirty="0" smtClean="0">
                <a:latin typeface="Times New Roman" pitchFamily="18" charset="0"/>
                <a:cs typeface="Times New Roman" pitchFamily="18" charset="0"/>
              </a:rPr>
              <a:t>Bezüglich der Mathematik sind vor allem seine Arbeiten zur Infinitesimalrechnung sowie zur Logik zu nennen. Sein um 1675 entwickelte „</a:t>
            </a:r>
            <a:r>
              <a:rPr lang="de-DE" sz="2000" dirty="0" err="1" smtClean="0">
                <a:latin typeface="Times New Roman" pitchFamily="18" charset="0"/>
                <a:cs typeface="Times New Roman" pitchFamily="18" charset="0"/>
              </a:rPr>
              <a:t>Calculus</a:t>
            </a:r>
            <a:r>
              <a:rPr lang="de-DE" sz="2000" dirty="0" smtClean="0">
                <a:latin typeface="Times New Roman" pitchFamily="18" charset="0"/>
                <a:cs typeface="Times New Roman" pitchFamily="18" charset="0"/>
              </a:rPr>
              <a:t>“ enthält </a:t>
            </a:r>
            <a:r>
              <a:rPr lang="de-DE" sz="2000" dirty="0" err="1" smtClean="0">
                <a:latin typeface="Times New Roman" pitchFamily="18" charset="0"/>
                <a:cs typeface="Times New Roman" pitchFamily="18" charset="0"/>
              </a:rPr>
              <a:t>Differenziationszeichen</a:t>
            </a:r>
            <a:r>
              <a:rPr lang="de-DE" sz="2000" dirty="0" smtClean="0">
                <a:latin typeface="Times New Roman" pitchFamily="18" charset="0"/>
                <a:cs typeface="Times New Roman" pitchFamily="18" charset="0"/>
              </a:rPr>
              <a:t>, Regeln zum Differenzieren sowie Aussagen zu Extremwerten und Wendepunkten von Funktionen. Auf LEIBNIZ gehen auch die Begriffe Funktion, Koordinaten, Differenzial- und Integralrechnung sowie das Integralzeichen selbst zurück. Schon vor 1683 entwickelte er eine mechanische Rechenmaschine.</a:t>
            </a:r>
          </a:p>
          <a:p>
            <a:r>
              <a:rPr lang="de-DE" sz="2000" dirty="0" smtClean="0"/>
              <a:t/>
            </a:r>
            <a:br>
              <a:rPr lang="de-DE" sz="2000" dirty="0" smtClean="0"/>
            </a:br>
            <a:endParaRPr lang="ru-RU" sz="2300" dirty="0">
              <a:latin typeface="Times New Roman" panose="02020603050405020304" pitchFamily="18" charset="0"/>
              <a:cs typeface="Times New Roman" panose="02020603050405020304" pitchFamily="18" charset="0"/>
            </a:endParaRPr>
          </a:p>
        </p:txBody>
      </p:sp>
      <p:pic>
        <p:nvPicPr>
          <p:cNvPr id="4" name="Рисунок 3"/>
          <p:cNvPicPr/>
          <p:nvPr/>
        </p:nvPicPr>
        <p:blipFill>
          <a:blip r:embed="rId2">
            <a:extLst>
              <a:ext uri="{28A0092B-C50C-407E-A947-70E740481C1C}">
                <a14:useLocalDpi xmlns:a14="http://schemas.microsoft.com/office/drawing/2010/main" val="0"/>
              </a:ext>
            </a:extLst>
          </a:blip>
          <a:srcRect/>
          <a:stretch>
            <a:fillRect/>
          </a:stretch>
        </p:blipFill>
        <p:spPr bwMode="auto">
          <a:xfrm>
            <a:off x="8264106" y="293388"/>
            <a:ext cx="3576547" cy="4511525"/>
          </a:xfrm>
          <a:prstGeom prst="rect">
            <a:avLst/>
          </a:prstGeom>
          <a:noFill/>
          <a:ln>
            <a:noFill/>
          </a:ln>
        </p:spPr>
      </p:pic>
    </p:spTree>
    <p:extLst>
      <p:ext uri="{BB962C8B-B14F-4D97-AF65-F5344CB8AC3E}">
        <p14:creationId xmlns:p14="http://schemas.microsoft.com/office/powerpoint/2010/main" val="26504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0960" y="349369"/>
            <a:ext cx="10018713" cy="1752599"/>
          </a:xfrm>
        </p:spPr>
        <p:txBody>
          <a:bodyPr>
            <a:normAutofit/>
          </a:bodyPr>
          <a:lstStyle/>
          <a:p>
            <a:r>
              <a:rPr lang="en-US" sz="6000" b="1" i="1" dirty="0" smtClean="0">
                <a:latin typeface="Times New Roman" panose="02020603050405020304" pitchFamily="18" charset="0"/>
                <a:cs typeface="Times New Roman" panose="02020603050405020304" pitchFamily="18" charset="0"/>
              </a:rPr>
              <a:t>7, 1, 12, 19,19</a:t>
            </a:r>
            <a:endParaRPr lang="ru-RU" sz="6000" b="1" i="1" dirty="0">
              <a:latin typeface="Times New Roman" panose="02020603050405020304" pitchFamily="18" charset="0"/>
              <a:cs typeface="Times New Roman" panose="02020603050405020304" pitchFamily="18" charset="0"/>
            </a:endParaRPr>
          </a:p>
        </p:txBody>
      </p:sp>
      <p:pic>
        <p:nvPicPr>
          <p:cNvPr id="4"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68487" y="2004132"/>
            <a:ext cx="3343658" cy="4285961"/>
          </a:xfrm>
        </p:spPr>
      </p:pic>
    </p:spTree>
    <p:extLst>
      <p:ext uri="{BB962C8B-B14F-4D97-AF65-F5344CB8AC3E}">
        <p14:creationId xmlns:p14="http://schemas.microsoft.com/office/powerpoint/2010/main" val="3213906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3525" y="363387"/>
            <a:ext cx="6357668" cy="2405692"/>
          </a:xfrm>
        </p:spPr>
        <p:txBody>
          <a:bodyPr>
            <a:noAutofit/>
          </a:bodyPr>
          <a:lstStyle/>
          <a:p>
            <a:r>
              <a:rPr lang="ru-RU" sz="2800" b="1" dirty="0" err="1">
                <a:solidFill>
                  <a:schemeClr val="accent1">
                    <a:lumMod val="75000"/>
                  </a:schemeClr>
                </a:solidFill>
                <a:latin typeface="Times New Roman" panose="02020603050405020304" pitchFamily="18" charset="0"/>
                <a:cs typeface="Times New Roman" panose="02020603050405020304" pitchFamily="18" charset="0"/>
              </a:rPr>
              <a:t>Иога́нн</a:t>
            </a:r>
            <a:r>
              <a:rPr lang="ru-RU" sz="2800" b="1" dirty="0">
                <a:solidFill>
                  <a:schemeClr val="accent1">
                    <a:lumMod val="75000"/>
                  </a:schemeClr>
                </a:solidFill>
                <a:latin typeface="Times New Roman" panose="02020603050405020304" pitchFamily="18" charset="0"/>
                <a:cs typeface="Times New Roman" panose="02020603050405020304" pitchFamily="18" charset="0"/>
              </a:rPr>
              <a:t> Карл </a:t>
            </a:r>
            <a:r>
              <a:rPr lang="ru-RU" sz="2800" b="1" dirty="0" err="1">
                <a:solidFill>
                  <a:schemeClr val="accent1">
                    <a:lumMod val="75000"/>
                  </a:schemeClr>
                </a:solidFill>
                <a:latin typeface="Times New Roman" panose="02020603050405020304" pitchFamily="18" charset="0"/>
                <a:cs typeface="Times New Roman" panose="02020603050405020304" pitchFamily="18" charset="0"/>
              </a:rPr>
              <a:t>Фри́дрих</a:t>
            </a:r>
            <a:r>
              <a:rPr lang="ru-RU" sz="2800" b="1" dirty="0">
                <a:solidFill>
                  <a:schemeClr val="accent1">
                    <a:lumMod val="75000"/>
                  </a:schemeClr>
                </a:solidFill>
                <a:latin typeface="Times New Roman" panose="02020603050405020304" pitchFamily="18" charset="0"/>
                <a:cs typeface="Times New Roman" panose="02020603050405020304" pitchFamily="18" charset="0"/>
              </a:rPr>
              <a:t> </a:t>
            </a:r>
            <a:r>
              <a:rPr lang="ru-RU" sz="2800" b="1" dirty="0" err="1" smtClean="0">
                <a:solidFill>
                  <a:schemeClr val="accent1">
                    <a:lumMod val="75000"/>
                  </a:schemeClr>
                </a:solidFill>
                <a:latin typeface="Times New Roman" panose="02020603050405020304" pitchFamily="18" charset="0"/>
                <a:cs typeface="Times New Roman" panose="02020603050405020304" pitchFamily="18" charset="0"/>
              </a:rPr>
              <a:t>Га́усс</a:t>
            </a:r>
            <a:r>
              <a:rPr lang="ru-RU" sz="2800" i="1" dirty="0" smtClean="0">
                <a:latin typeface="Times New Roman" panose="02020603050405020304" pitchFamily="18" charset="0"/>
                <a:cs typeface="Times New Roman" panose="02020603050405020304" pitchFamily="18" charset="0"/>
              </a:rPr>
              <a:t/>
            </a:r>
            <a:br>
              <a:rPr lang="ru-RU" sz="2800" i="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1777-1855</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немецкий математик, механик, физик, астроном и </a:t>
            </a:r>
            <a:r>
              <a:rPr lang="ru-RU" sz="2000" dirty="0" smtClean="0">
                <a:latin typeface="Times New Roman" panose="02020603050405020304" pitchFamily="18" charset="0"/>
                <a:cs typeface="Times New Roman" panose="02020603050405020304" pitchFamily="18" charset="0"/>
              </a:rPr>
              <a:t>геодезист. </a:t>
            </a:r>
            <a:r>
              <a:rPr lang="ru-RU" sz="2000" dirty="0">
                <a:latin typeface="Times New Roman" panose="02020603050405020304" pitchFamily="18" charset="0"/>
                <a:cs typeface="Times New Roman" panose="02020603050405020304" pitchFamily="18" charset="0"/>
              </a:rPr>
              <a:t>Считается одним из величайших математиков всех времён, «королём математиков</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17457" y="341282"/>
            <a:ext cx="3685411" cy="4724027"/>
          </a:xfrm>
        </p:spPr>
      </p:pic>
      <p:pic>
        <p:nvPicPr>
          <p:cNvPr id="7" name="Рисунок 6" descr="Braunschweig Gauss-Denkmal 17-eckiger Stern.jpg">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4339088" y="5952226"/>
            <a:ext cx="793629" cy="707366"/>
          </a:xfrm>
          <a:prstGeom prst="rect">
            <a:avLst/>
          </a:prstGeom>
          <a:noFill/>
          <a:ln>
            <a:noFill/>
          </a:ln>
        </p:spPr>
      </p:pic>
      <p:sp>
        <p:nvSpPr>
          <p:cNvPr id="10" name="Прямоугольник 9"/>
          <p:cNvSpPr/>
          <p:nvPr/>
        </p:nvSpPr>
        <p:spPr>
          <a:xfrm>
            <a:off x="1673524" y="2769080"/>
            <a:ext cx="6271403" cy="3441327"/>
          </a:xfrm>
          <a:prstGeom prst="rect">
            <a:avLst/>
          </a:prstGeom>
        </p:spPr>
        <p:txBody>
          <a:bodyPr wrap="square">
            <a:spAutoFit/>
          </a:bodyPr>
          <a:lstStyle/>
          <a:p>
            <a:pPr marL="285750" indent="-285750">
              <a:lnSpc>
                <a:spcPct val="107000"/>
              </a:lnSpc>
              <a:spcAft>
                <a:spcPts val="800"/>
              </a:spcAft>
              <a:buFont typeface="Wingdings" panose="05000000000000000000" pitchFamily="2" charset="2"/>
              <a:buChar char="§"/>
            </a:pP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Карл Гаусс в возрасте 3-х лет заметил ошибку, которую его отец сделал в расчетах при строительстве дома. </a:t>
            </a: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marL="285750" indent="-285750">
              <a:lnSpc>
                <a:spcPct val="107000"/>
              </a:lnSpc>
              <a:spcAft>
                <a:spcPts val="800"/>
              </a:spcAft>
              <a:buFont typeface="Wingdings" panose="05000000000000000000" pitchFamily="2" charset="2"/>
              <a:buChar char="§"/>
            </a:pP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в 7 лет предложил решение задачи, которое удивило учителя. Учитель едва закончил писать условие задачи, а Карл уже дал ответ.</a:t>
            </a:r>
          </a:p>
          <a:p>
            <a:pPr marL="285750" indent="-285750">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Гаусс </a:t>
            </a:r>
            <a:r>
              <a:rPr lang="ru-RU" dirty="0">
                <a:latin typeface="Times New Roman" panose="02020603050405020304" pitchFamily="18" charset="0"/>
                <a:cs typeface="Times New Roman" panose="02020603050405020304" pitchFamily="18" charset="0"/>
              </a:rPr>
              <a:t>интересовался политикой, экономикой. Знал ряд древних европейских языков, любил литературу, Пушкина</a:t>
            </a:r>
            <a:r>
              <a:rPr lang="ru-RU" dirty="0" smtClean="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На своём надгробном памятнике он завещал выгравировать правильный 17-угольник, вписанный в круг</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2394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solidFill>
                  <a:schemeClr val="accent1">
                    <a:lumMod val="50000"/>
                  </a:schemeClr>
                </a:solidFill>
                <a:latin typeface="Times New Roman" panose="02020603050405020304" pitchFamily="18" charset="0"/>
                <a:cs typeface="Times New Roman" panose="02020603050405020304" pitchFamily="18" charset="0"/>
              </a:rPr>
              <a:t>Johann Carl Friedrich </a:t>
            </a:r>
            <a:r>
              <a:rPr lang="en-US" b="1" i="1" dirty="0" err="1" smtClean="0">
                <a:solidFill>
                  <a:schemeClr val="accent1">
                    <a:lumMod val="50000"/>
                  </a:schemeClr>
                </a:solidFill>
                <a:latin typeface="Times New Roman" panose="02020603050405020304" pitchFamily="18" charset="0"/>
                <a:cs typeface="Times New Roman" panose="02020603050405020304" pitchFamily="18" charset="0"/>
              </a:rPr>
              <a:t>Gauß</a:t>
            </a:r>
            <a:r>
              <a:rPr lang="ru-RU" b="1" i="1" dirty="0" smtClean="0">
                <a:solidFill>
                  <a:schemeClr val="accent1">
                    <a:lumMod val="50000"/>
                  </a:schemeClr>
                </a:solidFill>
                <a:latin typeface="Times New Roman" panose="02020603050405020304" pitchFamily="18" charset="0"/>
                <a:cs typeface="Times New Roman" panose="02020603050405020304" pitchFamily="18" charset="0"/>
              </a:rPr>
              <a:t/>
            </a:r>
            <a:br>
              <a:rPr lang="ru-RU" b="1" i="1" dirty="0" smtClean="0">
                <a:solidFill>
                  <a:schemeClr val="accent1">
                    <a:lumMod val="50000"/>
                  </a:schemeClr>
                </a:solidFill>
                <a:latin typeface="Times New Roman" panose="02020603050405020304" pitchFamily="18" charset="0"/>
                <a:cs typeface="Times New Roman" panose="02020603050405020304" pitchFamily="18" charset="0"/>
              </a:rPr>
            </a:br>
            <a:r>
              <a:rPr lang="ru-RU" b="1" dirty="0" smtClean="0">
                <a:solidFill>
                  <a:schemeClr val="accent1">
                    <a:lumMod val="50000"/>
                  </a:schemeClr>
                </a:solidFill>
                <a:latin typeface="Times New Roman" panose="02020603050405020304" pitchFamily="18" charset="0"/>
                <a:cs typeface="Times New Roman" panose="02020603050405020304" pitchFamily="18" charset="0"/>
              </a:rPr>
              <a:t>1777-1855</a:t>
            </a:r>
            <a:endParaRPr lang="ru-RU" b="1" dirty="0">
              <a:solidFill>
                <a:schemeClr val="accent1">
                  <a:lumMod val="50000"/>
                </a:schemeClr>
              </a:solidFill>
            </a:endParaRPr>
          </a:p>
        </p:txBody>
      </p:sp>
      <p:sp>
        <p:nvSpPr>
          <p:cNvPr id="3" name="Содержимое 2"/>
          <p:cNvSpPr>
            <a:spLocks noGrp="1"/>
          </p:cNvSpPr>
          <p:nvPr>
            <p:ph idx="1"/>
          </p:nvPr>
        </p:nvSpPr>
        <p:spPr>
          <a:xfrm>
            <a:off x="1484310" y="2352675"/>
            <a:ext cx="10018713" cy="3438525"/>
          </a:xfrm>
        </p:spPr>
        <p:txBody>
          <a:bodyPr>
            <a:normAutofit fontScale="77500" lnSpcReduction="20000"/>
          </a:bodyPr>
          <a:lstStyle/>
          <a:p>
            <a:r>
              <a:rPr lang="de-DE" dirty="0" smtClean="0">
                <a:latin typeface="Times New Roman" pitchFamily="18" charset="0"/>
                <a:cs typeface="Times New Roman" pitchFamily="18" charset="0"/>
              </a:rPr>
              <a:t>* 30. April 1777 Braunschweig</a:t>
            </a:r>
            <a:br>
              <a:rPr lang="de-DE" dirty="0" smtClean="0">
                <a:latin typeface="Times New Roman" pitchFamily="18" charset="0"/>
                <a:cs typeface="Times New Roman" pitchFamily="18" charset="0"/>
              </a:rPr>
            </a:br>
            <a:r>
              <a:rPr lang="de-DE" dirty="0" smtClean="0">
                <a:latin typeface="Times New Roman" pitchFamily="18" charset="0"/>
                <a:cs typeface="Times New Roman" pitchFamily="18" charset="0"/>
              </a:rPr>
              <a:t>† 23. Februar 1855 Göttingen</a:t>
            </a:r>
            <a:br>
              <a:rPr lang="de-DE" dirty="0" smtClean="0">
                <a:latin typeface="Times New Roman" pitchFamily="18" charset="0"/>
                <a:cs typeface="Times New Roman" pitchFamily="18" charset="0"/>
              </a:rPr>
            </a:br>
            <a:r>
              <a:rPr lang="de-DE" dirty="0" smtClean="0">
                <a:latin typeface="Times New Roman" pitchFamily="18" charset="0"/>
                <a:cs typeface="Times New Roman" pitchFamily="18" charset="0"/>
              </a:rPr>
              <a:t/>
            </a:r>
            <a:br>
              <a:rPr lang="de-DE" dirty="0" smtClean="0">
                <a:latin typeface="Times New Roman" pitchFamily="18" charset="0"/>
                <a:cs typeface="Times New Roman" pitchFamily="18" charset="0"/>
              </a:rPr>
            </a:br>
            <a:r>
              <a:rPr lang="de-DE" dirty="0" smtClean="0">
                <a:latin typeface="Times New Roman" pitchFamily="18" charset="0"/>
                <a:cs typeface="Times New Roman" pitchFamily="18" charset="0"/>
              </a:rPr>
              <a:t>Der oft als „</a:t>
            </a:r>
            <a:r>
              <a:rPr lang="de-DE" dirty="0" err="1" smtClean="0">
                <a:latin typeface="Times New Roman" pitchFamily="18" charset="0"/>
                <a:cs typeface="Times New Roman" pitchFamily="18" charset="0"/>
              </a:rPr>
              <a:t>Princeps</a:t>
            </a:r>
            <a:r>
              <a:rPr lang="de-DE" dirty="0" smtClean="0">
                <a:latin typeface="Times New Roman" pitchFamily="18" charset="0"/>
                <a:cs typeface="Times New Roman" pitchFamily="18" charset="0"/>
              </a:rPr>
              <a:t> </a:t>
            </a:r>
            <a:r>
              <a:rPr lang="de-DE" dirty="0" err="1" smtClean="0">
                <a:latin typeface="Times New Roman" pitchFamily="18" charset="0"/>
                <a:cs typeface="Times New Roman" pitchFamily="18" charset="0"/>
              </a:rPr>
              <a:t>mathematicorum</a:t>
            </a:r>
            <a:r>
              <a:rPr lang="de-DE" dirty="0" smtClean="0">
                <a:latin typeface="Times New Roman" pitchFamily="18" charset="0"/>
                <a:cs typeface="Times New Roman" pitchFamily="18" charset="0"/>
              </a:rPr>
              <a:t>“ (Fürst der Mathematik) bezeichnete CARL FRIEDRICH GAUSS erzielte bahnbrechende Leistungen in Mathematik, Physik, Astronomie und Geodäsie.</a:t>
            </a:r>
            <a:br>
              <a:rPr lang="de-DE" dirty="0" smtClean="0">
                <a:latin typeface="Times New Roman" pitchFamily="18" charset="0"/>
                <a:cs typeface="Times New Roman" pitchFamily="18" charset="0"/>
              </a:rPr>
            </a:br>
            <a:r>
              <a:rPr lang="de-DE" dirty="0" smtClean="0">
                <a:latin typeface="Times New Roman" pitchFamily="18" charset="0"/>
                <a:cs typeface="Times New Roman" pitchFamily="18" charset="0"/>
              </a:rPr>
              <a:t>Auf mathematischem Gebiet beschäftigte er sich vor allem mit </a:t>
            </a:r>
            <a:r>
              <a:rPr lang="de-DE" dirty="0" err="1" smtClean="0">
                <a:latin typeface="Times New Roman" pitchFamily="18" charset="0"/>
                <a:cs typeface="Times New Roman" pitchFamily="18" charset="0"/>
              </a:rPr>
              <a:t>Probemen</a:t>
            </a:r>
            <a:r>
              <a:rPr lang="de-DE" dirty="0" smtClean="0">
                <a:latin typeface="Times New Roman" pitchFamily="18" charset="0"/>
                <a:cs typeface="Times New Roman" pitchFamily="18" charset="0"/>
              </a:rPr>
              <a:t> der Zahlentheorie und Algebra sowie mit Fragen der numerischen Mathematik. Durch neue Berechnungsmethoden schuf er die Grundlagen für eine exakte Bestimmung der Planetenbahnen.</a:t>
            </a:r>
            <a:br>
              <a:rPr lang="de-DE" dirty="0" smtClean="0">
                <a:latin typeface="Times New Roman" pitchFamily="18" charset="0"/>
                <a:cs typeface="Times New Roman" pitchFamily="18" charset="0"/>
              </a:rPr>
            </a:br>
            <a:r>
              <a:rPr lang="de-DE" dirty="0" smtClean="0">
                <a:latin typeface="Times New Roman" pitchFamily="18" charset="0"/>
                <a:cs typeface="Times New Roman" pitchFamily="18" charset="0"/>
              </a:rPr>
              <a:t>Gemeinsam mit dem Physiker WILHELM WEBER trug GAUSS wesentlich zur Erforschung des Erdmagnetismus und zur Aufstellung eines absoluten Maßsystems bei. Weitere erwähnenswerte Leistungen sind die Bestimmung der Lage der Magnetpole der Erde sowie die Entwicklung des elektromagnetischen Telegrafen.</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6454" y="362309"/>
            <a:ext cx="10018713" cy="1687901"/>
          </a:xfrm>
        </p:spPr>
        <p:txBody>
          <a:bodyPr>
            <a:normAutofit/>
          </a:bodyPr>
          <a:lstStyle/>
          <a:p>
            <a:r>
              <a:rPr lang="en-US" sz="6000" b="1" i="1" dirty="0" smtClean="0">
                <a:latin typeface="Times New Roman" panose="02020603050405020304" pitchFamily="18" charset="0"/>
                <a:cs typeface="Times New Roman" panose="02020603050405020304" pitchFamily="18" charset="0"/>
              </a:rPr>
              <a:t>2,1,18,20,5,12,19</a:t>
            </a:r>
            <a:endParaRPr lang="ru-RU" sz="6000" b="1" i="1"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04189" y="2050210"/>
            <a:ext cx="3003242" cy="4388070"/>
          </a:xfrm>
        </p:spPr>
      </p:pic>
    </p:spTree>
    <p:extLst>
      <p:ext uri="{BB962C8B-B14F-4D97-AF65-F5344CB8AC3E}">
        <p14:creationId xmlns:p14="http://schemas.microsoft.com/office/powerpoint/2010/main" val="1797423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5888" y="359664"/>
            <a:ext cx="6823494" cy="2521560"/>
          </a:xfrm>
        </p:spPr>
        <p:txBody>
          <a:bodyPr>
            <a:noAutofit/>
          </a:bodyPr>
          <a:lstStyle/>
          <a:p>
            <a:r>
              <a:rPr lang="ru-RU" sz="2800" b="1" dirty="0">
                <a:solidFill>
                  <a:schemeClr val="accent1">
                    <a:lumMod val="75000"/>
                  </a:schemeClr>
                </a:solidFill>
                <a:latin typeface="Times New Roman" panose="02020603050405020304" pitchFamily="18" charset="0"/>
                <a:cs typeface="Times New Roman" panose="02020603050405020304" pitchFamily="18" charset="0"/>
              </a:rPr>
              <a:t>Иоганн Христиан Мартин </a:t>
            </a:r>
            <a:r>
              <a:rPr lang="ru-RU" sz="2800" b="1" dirty="0" err="1" smtClean="0">
                <a:solidFill>
                  <a:schemeClr val="accent1">
                    <a:lumMod val="75000"/>
                  </a:schemeClr>
                </a:solidFill>
                <a:latin typeface="Times New Roman" panose="02020603050405020304" pitchFamily="18" charset="0"/>
                <a:cs typeface="Times New Roman" panose="02020603050405020304" pitchFamily="18" charset="0"/>
              </a:rPr>
              <a:t>Бартельс</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1769-1836</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немецкий, позже российский математик и </a:t>
            </a:r>
            <a:r>
              <a:rPr lang="ru-RU" sz="2800" dirty="0" smtClean="0">
                <a:latin typeface="Times New Roman" panose="02020603050405020304" pitchFamily="18" charset="0"/>
                <a:cs typeface="Times New Roman" panose="02020603050405020304" pitchFamily="18" charset="0"/>
              </a:rPr>
              <a:t>педагог.</a:t>
            </a:r>
            <a:endParaRPr lang="ru-RU" sz="2800" dirty="0">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514272" y="359663"/>
            <a:ext cx="3331225" cy="4867290"/>
          </a:xfrm>
        </p:spPr>
      </p:pic>
      <p:sp>
        <p:nvSpPr>
          <p:cNvPr id="5" name="Прямоугольник 4"/>
          <p:cNvSpPr/>
          <p:nvPr/>
        </p:nvSpPr>
        <p:spPr>
          <a:xfrm>
            <a:off x="1337094" y="2728189"/>
            <a:ext cx="7082288" cy="3549946"/>
          </a:xfrm>
          <a:prstGeom prst="rect">
            <a:avLst/>
          </a:prstGeom>
        </p:spPr>
        <p:txBody>
          <a:bodyPr wrap="square">
            <a:spAutoFit/>
          </a:bodyPr>
          <a:lstStyle/>
          <a:p>
            <a:pPr marL="285750" indent="-285750">
              <a:lnSpc>
                <a:spcPct val="107000"/>
              </a:lnSpc>
              <a:spcAft>
                <a:spcPts val="0"/>
              </a:spcAft>
              <a:buFont typeface="Wingdings" panose="05000000000000000000" pitchFamily="2" charset="2"/>
              <a:buChar char="§"/>
            </a:pPr>
            <a:r>
              <a:rPr lang="ru-RU" dirty="0" err="1" smtClean="0">
                <a:effectLst/>
                <a:latin typeface="Times New Roman" panose="02020603050405020304" pitchFamily="18" charset="0"/>
                <a:ea typeface="Times New Roman" panose="02020603050405020304" pitchFamily="18" charset="0"/>
                <a:cs typeface="Times New Roman" panose="02020603050405020304" pitchFamily="18" charset="0"/>
              </a:rPr>
              <a:t>Бартельс</a:t>
            </a: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 сумел выхлопотать Гауссу стипендию от герцога </a:t>
            </a:r>
            <a:r>
              <a:rPr lang="ru-RU" dirty="0" err="1" smtClean="0">
                <a:effectLst/>
                <a:latin typeface="Times New Roman" panose="02020603050405020304" pitchFamily="18" charset="0"/>
                <a:ea typeface="Times New Roman" panose="02020603050405020304" pitchFamily="18" charset="0"/>
                <a:cs typeface="Times New Roman" panose="02020603050405020304" pitchFamily="18" charset="0"/>
              </a:rPr>
              <a:t>Брауншвейгского</a:t>
            </a:r>
            <a:r>
              <a:rPr lang="ru-RU" dirty="0" smtClean="0">
                <a:effectLst/>
                <a:latin typeface="Times New Roman" panose="02020603050405020304" pitchFamily="18" charset="0"/>
                <a:ea typeface="Times New Roman" panose="02020603050405020304" pitchFamily="18" charset="0"/>
                <a:cs typeface="Times New Roman" panose="02020603050405020304" pitchFamily="18" charset="0"/>
              </a:rPr>
              <a:t>, которая позволила будущему «королю математиков» продолжить обучение. Гаусс всегда очень тепло относился к своему первому учителю, и дружеская переписка между ними продолжалась до 1823 года. </a:t>
            </a:r>
          </a:p>
          <a:p>
            <a:pPr marL="285750" indent="-285750">
              <a:lnSpc>
                <a:spcPct val="107000"/>
              </a:lnSpc>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В России </a:t>
            </a:r>
            <a:r>
              <a:rPr lang="ru-RU" dirty="0" err="1">
                <a:latin typeface="Times New Roman" panose="02020603050405020304" pitchFamily="18" charset="0"/>
                <a:cs typeface="Times New Roman" panose="02020603050405020304" pitchFamily="18" charset="0"/>
              </a:rPr>
              <a:t>Бартельса</a:t>
            </a:r>
            <a:r>
              <a:rPr lang="ru-RU" dirty="0">
                <a:latin typeface="Times New Roman" panose="02020603050405020304" pitchFamily="18" charset="0"/>
                <a:cs typeface="Times New Roman" panose="02020603050405020304" pitchFamily="18" charset="0"/>
              </a:rPr>
              <a:t> именовали </a:t>
            </a:r>
            <a:r>
              <a:rPr lang="ru-RU" i="1" dirty="0">
                <a:latin typeface="Times New Roman" panose="02020603050405020304" pitchFamily="18" charset="0"/>
                <a:cs typeface="Times New Roman" panose="02020603050405020304" pitchFamily="18" charset="0"/>
              </a:rPr>
              <a:t>Мартин Фёдорович</a:t>
            </a:r>
            <a:r>
              <a:rPr lang="ru-RU" dirty="0">
                <a:latin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cs typeface="Times New Roman" panose="02020603050405020304" pitchFamily="18" charset="0"/>
            </a:endParaRPr>
          </a:p>
          <a:p>
            <a:pPr marL="285750" indent="-285750">
              <a:lnSpc>
                <a:spcPct val="107000"/>
              </a:lnSpc>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Почти одновременно с </a:t>
            </a:r>
            <a:r>
              <a:rPr lang="ru-RU" dirty="0" err="1">
                <a:latin typeface="Times New Roman" panose="02020603050405020304" pitchFamily="18" charset="0"/>
                <a:cs typeface="Times New Roman" panose="02020603050405020304" pitchFamily="18" charset="0"/>
              </a:rPr>
              <a:t>Бартельсом</a:t>
            </a:r>
            <a:r>
              <a:rPr lang="ru-RU" dirty="0">
                <a:latin typeface="Times New Roman" panose="02020603050405020304" pitchFamily="18" charset="0"/>
                <a:cs typeface="Times New Roman" panose="02020603050405020304" pitchFamily="18" charset="0"/>
              </a:rPr>
              <a:t> (1807) в университет поступил 14-летний студент, будущий великий геометр, Николай Лобачевский, в судьбе которого </a:t>
            </a:r>
            <a:r>
              <a:rPr lang="ru-RU" dirty="0" err="1">
                <a:latin typeface="Times New Roman" panose="02020603050405020304" pitchFamily="18" charset="0"/>
                <a:cs typeface="Times New Roman" panose="02020603050405020304" pitchFamily="18" charset="0"/>
              </a:rPr>
              <a:t>Бартельс</a:t>
            </a:r>
            <a:r>
              <a:rPr lang="ru-RU" dirty="0">
                <a:latin typeface="Times New Roman" panose="02020603050405020304" pitchFamily="18" charset="0"/>
                <a:cs typeface="Times New Roman" panose="02020603050405020304" pitchFamily="18" charset="0"/>
              </a:rPr>
              <a:t> сыграл немалую роль, способствуя расцвету его таланта и защищая своевольного студента от административного произвола. </a:t>
            </a:r>
          </a:p>
          <a:p>
            <a:pPr marL="171450" indent="-171450">
              <a:lnSpc>
                <a:spcPct val="107000"/>
              </a:lnSpc>
              <a:spcAft>
                <a:spcPts val="0"/>
              </a:spcAft>
              <a:buFont typeface="Wingdings" panose="05000000000000000000" pitchFamily="2" charset="2"/>
              <a:buChar char="§"/>
            </a:pP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31758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0960" y="376448"/>
            <a:ext cx="10018713" cy="1752599"/>
          </a:xfrm>
        </p:spPr>
        <p:txBody>
          <a:bodyPr>
            <a:normAutofit/>
          </a:bodyPr>
          <a:lstStyle/>
          <a:p>
            <a:r>
              <a:rPr lang="en-US" sz="6000" b="1" i="1" dirty="0" smtClean="0">
                <a:latin typeface="Times New Roman" panose="02020603050405020304" pitchFamily="18" charset="0"/>
                <a:cs typeface="Times New Roman" panose="02020603050405020304" pitchFamily="18" charset="0"/>
              </a:rPr>
              <a:t>13,15,2,9,21,19</a:t>
            </a:r>
            <a:endParaRPr lang="ru-RU" sz="6000" b="1" i="1" dirty="0">
              <a:latin typeface="Times New Roman" panose="02020603050405020304" pitchFamily="18" charset="0"/>
              <a:cs typeface="Times New Roman" panose="02020603050405020304" pitchFamily="18" charset="0"/>
            </a:endParaRPr>
          </a:p>
        </p:txBody>
      </p:sp>
      <p:pic>
        <p:nvPicPr>
          <p:cNvPr id="4" name="Объект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899073" y="2249817"/>
            <a:ext cx="3357586" cy="4105536"/>
          </a:xfrm>
        </p:spPr>
      </p:pic>
    </p:spTree>
    <p:extLst>
      <p:ext uri="{BB962C8B-B14F-4D97-AF65-F5344CB8AC3E}">
        <p14:creationId xmlns:p14="http://schemas.microsoft.com/office/powerpoint/2010/main" val="3974601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9326" y="277482"/>
            <a:ext cx="6564702" cy="1752599"/>
          </a:xfrm>
        </p:spPr>
        <p:txBody>
          <a:bodyPr>
            <a:noAutofit/>
          </a:bodyPr>
          <a:lstStyle/>
          <a:p>
            <a:r>
              <a:rPr lang="ru-RU" sz="2800" b="1" dirty="0" err="1" smtClean="0">
                <a:solidFill>
                  <a:schemeClr val="accent1">
                    <a:lumMod val="75000"/>
                  </a:schemeClr>
                </a:solidFill>
                <a:latin typeface="Times New Roman" panose="02020603050405020304" pitchFamily="18" charset="0"/>
                <a:cs typeface="Times New Roman" panose="02020603050405020304" pitchFamily="18" charset="0"/>
              </a:rPr>
              <a:t>А́вгуст</a:t>
            </a:r>
            <a:r>
              <a:rPr lang="ru-RU" sz="2800" b="1" dirty="0" smtClean="0">
                <a:solidFill>
                  <a:schemeClr val="accent1">
                    <a:lumMod val="75000"/>
                  </a:schemeClr>
                </a:solidFill>
                <a:latin typeface="Times New Roman" panose="02020603050405020304" pitchFamily="18" charset="0"/>
                <a:cs typeface="Times New Roman" panose="02020603050405020304" pitchFamily="18" charset="0"/>
              </a:rPr>
              <a:t> </a:t>
            </a:r>
            <a:r>
              <a:rPr lang="ru-RU" sz="2800" b="1" dirty="0" err="1" smtClean="0">
                <a:solidFill>
                  <a:schemeClr val="accent1">
                    <a:lumMod val="75000"/>
                  </a:schemeClr>
                </a:solidFill>
                <a:latin typeface="Times New Roman" panose="02020603050405020304" pitchFamily="18" charset="0"/>
                <a:cs typeface="Times New Roman" panose="02020603050405020304" pitchFamily="18" charset="0"/>
              </a:rPr>
              <a:t>Фердина́нд</a:t>
            </a:r>
            <a:r>
              <a:rPr lang="ru-RU" sz="2800" b="1" dirty="0" smtClean="0">
                <a:solidFill>
                  <a:schemeClr val="accent1">
                    <a:lumMod val="75000"/>
                  </a:schemeClr>
                </a:solidFill>
                <a:latin typeface="Times New Roman" panose="02020603050405020304" pitchFamily="18" charset="0"/>
                <a:cs typeface="Times New Roman" panose="02020603050405020304" pitchFamily="18" charset="0"/>
              </a:rPr>
              <a:t> </a:t>
            </a:r>
            <a:r>
              <a:rPr lang="ru-RU" sz="2800" b="1" dirty="0" err="1" smtClean="0">
                <a:solidFill>
                  <a:schemeClr val="accent1">
                    <a:lumMod val="75000"/>
                  </a:schemeClr>
                </a:solidFill>
                <a:latin typeface="Times New Roman" panose="02020603050405020304" pitchFamily="18" charset="0"/>
                <a:cs typeface="Times New Roman" panose="02020603050405020304" pitchFamily="18" charset="0"/>
              </a:rPr>
              <a:t>Мёбиус</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1790-1868 </a:t>
            </a:r>
            <a:br>
              <a:rPr lang="ru-RU" sz="2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немецкий математик, механик и астроном-теоретик.</a:t>
            </a:r>
            <a:endParaRPr lang="ru-RU" sz="1800" dirty="0">
              <a:latin typeface="Times New Roman" panose="02020603050405020304" pitchFamily="18" charset="0"/>
              <a:cs typeface="Times New Roman" panose="02020603050405020304" pitchFamily="18" charset="0"/>
            </a:endParaRPr>
          </a:p>
        </p:txBody>
      </p:sp>
      <p:pic>
        <p:nvPicPr>
          <p:cNvPr id="9" name="Объект 8"/>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02816" y="277482"/>
            <a:ext cx="3661081" cy="4475673"/>
          </a:xfrm>
        </p:spPr>
      </p:pic>
      <p:sp>
        <p:nvSpPr>
          <p:cNvPr id="19" name="Прямоугольник 18"/>
          <p:cNvSpPr/>
          <p:nvPr/>
        </p:nvSpPr>
        <p:spPr>
          <a:xfrm>
            <a:off x="1293962" y="2110936"/>
            <a:ext cx="6840747" cy="3416320"/>
          </a:xfrm>
          <a:prstGeom prst="rect">
            <a:avLst/>
          </a:prstGeom>
        </p:spPr>
        <p:txBody>
          <a:bodyPr wrap="square">
            <a:spAutoFit/>
          </a:bodyPr>
          <a:lstStyle/>
          <a:p>
            <a:pPr marL="285750" indent="-285750">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В 1858 году установил существование односторонних поверхностей и в связи с этим стал знаменит как изобретатель листа </a:t>
            </a:r>
            <a:r>
              <a:rPr lang="ru-RU" dirty="0" err="1" smtClean="0">
                <a:latin typeface="Times New Roman" panose="02020603050405020304" pitchFamily="18" charset="0"/>
                <a:cs typeface="Times New Roman" panose="02020603050405020304" pitchFamily="18" charset="0"/>
              </a:rPr>
              <a:t>Мёбиуса</a:t>
            </a:r>
            <a:r>
              <a:rPr lang="ru-RU" dirty="0" smtClean="0">
                <a:latin typeface="Times New Roman" panose="02020603050405020304" pitchFamily="18" charset="0"/>
                <a:cs typeface="Times New Roman" panose="02020603050405020304" pitchFamily="18" charset="0"/>
              </a:rPr>
              <a:t> (ленты </a:t>
            </a:r>
            <a:r>
              <a:rPr lang="ru-RU" dirty="0" err="1" smtClean="0">
                <a:latin typeface="Times New Roman" panose="02020603050405020304" pitchFamily="18" charset="0"/>
                <a:cs typeface="Times New Roman" panose="02020603050405020304" pitchFamily="18" charset="0"/>
              </a:rPr>
              <a:t>Мёбиуса</a:t>
            </a:r>
            <a:r>
              <a:rPr lang="ru-RU" dirty="0" smtClean="0">
                <a:latin typeface="Times New Roman" panose="02020603050405020304" pitchFamily="18" charset="0"/>
                <a:cs typeface="Times New Roman" panose="02020603050405020304" pitchFamily="18" charset="0"/>
              </a:rPr>
              <a:t>) — простейшей </a:t>
            </a:r>
            <a:r>
              <a:rPr lang="ru-RU" dirty="0" err="1" smtClean="0">
                <a:latin typeface="Times New Roman" panose="02020603050405020304" pitchFamily="18" charset="0"/>
                <a:cs typeface="Times New Roman" panose="02020603050405020304" pitchFamily="18" charset="0"/>
              </a:rPr>
              <a:t>неориентируемой</a:t>
            </a:r>
            <a:r>
              <a:rPr lang="ru-RU" dirty="0" smtClean="0">
                <a:latin typeface="Times New Roman" panose="02020603050405020304" pitchFamily="18" charset="0"/>
                <a:cs typeface="Times New Roman" panose="02020603050405020304" pitchFamily="18" charset="0"/>
              </a:rPr>
              <a:t> двумерной поверхности с краем, допускающей вложение в трёхмерное евклидово пространство. </a:t>
            </a:r>
          </a:p>
          <a:p>
            <a:pPr marL="285750" indent="-285750">
              <a:buFont typeface="Wingdings" panose="05000000000000000000" pitchFamily="2" charset="2"/>
              <a:buChar char="§"/>
            </a:pPr>
            <a:r>
              <a:rPr lang="ru-RU" dirty="0" err="1" smtClean="0">
                <a:latin typeface="Times New Roman" panose="02020603050405020304" pitchFamily="18" charset="0"/>
                <a:cs typeface="Times New Roman" panose="02020603050405020304" pitchFamily="18" charset="0"/>
              </a:rPr>
              <a:t>Мёбиус</a:t>
            </a:r>
            <a:r>
              <a:rPr lang="ru-RU" dirty="0" smtClean="0">
                <a:latin typeface="Times New Roman" panose="02020603050405020304" pitchFamily="18" charset="0"/>
                <a:cs typeface="Times New Roman" panose="02020603050405020304" pitchFamily="18" charset="0"/>
              </a:rPr>
              <a:t> сформулировал задачу: можно ли разделить страну на пять частей так, чтобы каждая часть имела ненулевую границу со всеми остальными? Легко показать, что это невозможно. </a:t>
            </a:r>
            <a:r>
              <a:rPr lang="ru-RU" dirty="0">
                <a:latin typeface="Times New Roman" panose="02020603050405020304" pitchFamily="18" charset="0"/>
                <a:cs typeface="Times New Roman" panose="02020603050405020304" pitchFamily="18" charset="0"/>
              </a:rPr>
              <a:t> </a:t>
            </a:r>
            <a:endParaRPr lang="ru-RU"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ru-RU" dirty="0" smtClean="0">
                <a:latin typeface="Times New Roman" panose="02020603050405020304" pitchFamily="18" charset="0"/>
                <a:cs typeface="Times New Roman" panose="02020603050405020304" pitchFamily="18" charset="0"/>
              </a:rPr>
              <a:t>Из других топологических достижений следует упомянуть, что он ввёл понятие уникурсальной кривой, то есть графа, который можно начертить, не отрывая пера от бумаги (другое название: </a:t>
            </a:r>
            <a:r>
              <a:rPr lang="ru-RU" dirty="0" err="1" smtClean="0">
                <a:latin typeface="Times New Roman" panose="02020603050405020304" pitchFamily="18" charset="0"/>
                <a:cs typeface="Times New Roman" panose="02020603050405020304" pitchFamily="18" charset="0"/>
              </a:rPr>
              <a:t>эйлеров</a:t>
            </a:r>
            <a:r>
              <a:rPr lang="ru-RU" dirty="0" smtClean="0">
                <a:latin typeface="Times New Roman" panose="02020603050405020304" pitchFamily="18" charset="0"/>
                <a:cs typeface="Times New Roman" panose="02020603050405020304" pitchFamily="18" charset="0"/>
              </a:rPr>
              <a:t> граф).</a:t>
            </a:r>
            <a:endParaRPr lang="ru-RU" dirty="0">
              <a:latin typeface="Times New Roman" panose="02020603050405020304" pitchFamily="18" charset="0"/>
              <a:cs typeface="Times New Roman" panose="02020603050405020304" pitchFamily="18" charset="0"/>
            </a:endParaRPr>
          </a:p>
        </p:txBody>
      </p:sp>
      <p:pic>
        <p:nvPicPr>
          <p:cNvPr id="25" name="Рисунок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1721" y="5365631"/>
            <a:ext cx="2293955" cy="1423358"/>
          </a:xfrm>
          <a:prstGeom prst="rect">
            <a:avLst/>
          </a:prstGeom>
        </p:spPr>
      </p:pic>
    </p:spTree>
    <p:extLst>
      <p:ext uri="{BB962C8B-B14F-4D97-AF65-F5344CB8AC3E}">
        <p14:creationId xmlns:p14="http://schemas.microsoft.com/office/powerpoint/2010/main" val="398742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solidFill>
                  <a:schemeClr val="accent1">
                    <a:lumMod val="50000"/>
                  </a:schemeClr>
                </a:solidFill>
                <a:latin typeface="Times New Roman" panose="02020603050405020304" pitchFamily="18" charset="0"/>
                <a:cs typeface="Times New Roman" panose="02020603050405020304" pitchFamily="18" charset="0"/>
              </a:rPr>
              <a:t>August Ferdinand </a:t>
            </a:r>
            <a:r>
              <a:rPr lang="en-US" b="1" i="1" dirty="0" err="1" smtClean="0">
                <a:solidFill>
                  <a:schemeClr val="accent1">
                    <a:lumMod val="50000"/>
                  </a:schemeClr>
                </a:solidFill>
                <a:latin typeface="Times New Roman" panose="02020603050405020304" pitchFamily="18" charset="0"/>
                <a:cs typeface="Times New Roman" panose="02020603050405020304" pitchFamily="18" charset="0"/>
              </a:rPr>
              <a:t>Möbius</a:t>
            </a:r>
            <a:r>
              <a:rPr lang="ru-RU" b="1" dirty="0" smtClean="0">
                <a:solidFill>
                  <a:schemeClr val="accent1">
                    <a:lumMod val="50000"/>
                  </a:schemeClr>
                </a:solidFill>
                <a:latin typeface="Times New Roman" panose="02020603050405020304" pitchFamily="18" charset="0"/>
                <a:cs typeface="Times New Roman" panose="02020603050405020304" pitchFamily="18" charset="0"/>
              </a:rPr>
              <a:t/>
            </a:r>
            <a:br>
              <a:rPr lang="ru-RU" b="1" dirty="0" smtClean="0">
                <a:solidFill>
                  <a:schemeClr val="accent1">
                    <a:lumMod val="50000"/>
                  </a:schemeClr>
                </a:solidFill>
                <a:latin typeface="Times New Roman" panose="02020603050405020304" pitchFamily="18" charset="0"/>
                <a:cs typeface="Times New Roman" panose="02020603050405020304" pitchFamily="18" charset="0"/>
              </a:rPr>
            </a:br>
            <a:r>
              <a:rPr lang="ru-RU" b="1" dirty="0" smtClean="0">
                <a:solidFill>
                  <a:schemeClr val="accent1">
                    <a:lumMod val="50000"/>
                  </a:schemeClr>
                </a:solidFill>
                <a:latin typeface="Times New Roman" panose="02020603050405020304" pitchFamily="18" charset="0"/>
                <a:cs typeface="Times New Roman" panose="02020603050405020304" pitchFamily="18" charset="0"/>
              </a:rPr>
              <a:t>1790-1868</a:t>
            </a:r>
            <a:endParaRPr lang="ru-RU" b="1" dirty="0">
              <a:solidFill>
                <a:schemeClr val="accent1">
                  <a:lumMod val="50000"/>
                </a:schemeClr>
              </a:solidFill>
            </a:endParaRPr>
          </a:p>
        </p:txBody>
      </p:sp>
      <p:sp>
        <p:nvSpPr>
          <p:cNvPr id="3" name="Содержимое 2"/>
          <p:cNvSpPr>
            <a:spLocks noGrp="1"/>
          </p:cNvSpPr>
          <p:nvPr>
            <p:ph idx="1"/>
          </p:nvPr>
        </p:nvSpPr>
        <p:spPr>
          <a:xfrm>
            <a:off x="1768414" y="2666999"/>
            <a:ext cx="9998015" cy="3124201"/>
          </a:xfrm>
        </p:spPr>
        <p:txBody>
          <a:bodyPr/>
          <a:lstStyle/>
          <a:p>
            <a:pPr>
              <a:buNone/>
            </a:pPr>
            <a:r>
              <a:rPr lang="de-DE" dirty="0" smtClean="0">
                <a:latin typeface="Times New Roman" pitchFamily="18" charset="0"/>
                <a:cs typeface="Times New Roman" pitchFamily="18" charset="0"/>
              </a:rPr>
              <a:t>Möbius verfasste zahlreiche umfangreiche Abhandlungen und Schriften zur Astronomie, Geometrie und Statik. Er leistete wertvolle Beiträge zur analytischen Geometrie, u. a. mit der Einführung der </a:t>
            </a:r>
            <a:r>
              <a:rPr lang="de-DE" dirty="0" smtClean="0">
                <a:latin typeface="Times New Roman" pitchFamily="18" charset="0"/>
                <a:cs typeface="Times New Roman" pitchFamily="18" charset="0"/>
              </a:rPr>
              <a:t>homogenen Koordinaten</a:t>
            </a:r>
            <a:r>
              <a:rPr lang="de-DE" dirty="0" smtClean="0">
                <a:latin typeface="Times New Roman" pitchFamily="18" charset="0"/>
                <a:cs typeface="Times New Roman" pitchFamily="18" charset="0"/>
              </a:rPr>
              <a:t> und des Dualitätsprinzips. Er gilt als Pionier der Topologie</a:t>
            </a:r>
            <a:r>
              <a:rPr lang="de-DE" dirty="0" smtClean="0"/>
              <a:t>.</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169941" y="500174"/>
            <a:ext cx="8324455" cy="2424181"/>
          </a:xfrm>
        </p:spPr>
        <p:txBody>
          <a:bodyPr>
            <a:normAutofit/>
          </a:bodyPr>
          <a:lstStyle/>
          <a:p>
            <a:r>
              <a:rPr lang="de-DE" sz="4800" b="1" dirty="0" smtClean="0">
                <a:latin typeface="Times New Roman" panose="02020603050405020304" pitchFamily="18" charset="0"/>
                <a:cs typeface="Times New Roman" panose="02020603050405020304" pitchFamily="18" charset="0"/>
              </a:rPr>
              <a:t>MATHEMATIK</a:t>
            </a:r>
            <a:r>
              <a:rPr lang="ru-RU" sz="4800" b="1" dirty="0" smtClean="0">
                <a:latin typeface="Times New Roman" panose="02020603050405020304" pitchFamily="18" charset="0"/>
                <a:cs typeface="Times New Roman" panose="02020603050405020304" pitchFamily="18" charset="0"/>
              </a:rPr>
              <a:t> </a:t>
            </a:r>
            <a:br>
              <a:rPr lang="ru-RU" sz="4800" b="1" dirty="0" smtClean="0">
                <a:latin typeface="Times New Roman" panose="02020603050405020304" pitchFamily="18" charset="0"/>
                <a:cs typeface="Times New Roman" panose="02020603050405020304" pitchFamily="18" charset="0"/>
              </a:rPr>
            </a:br>
            <a:r>
              <a:rPr lang="de-DE" sz="4800" b="1" dirty="0" smtClean="0">
                <a:latin typeface="Times New Roman" panose="02020603050405020304" pitchFamily="18" charset="0"/>
                <a:cs typeface="Times New Roman" panose="02020603050405020304" pitchFamily="18" charset="0"/>
              </a:rPr>
              <a:t>DEUTSCH</a:t>
            </a:r>
            <a:r>
              <a:rPr lang="ru-RU" sz="4800" b="1" dirty="0" smtClean="0">
                <a:latin typeface="Times New Roman" panose="02020603050405020304" pitchFamily="18" charset="0"/>
                <a:cs typeface="Times New Roman" panose="02020603050405020304" pitchFamily="18" charset="0"/>
              </a:rPr>
              <a:t> </a:t>
            </a:r>
            <a:r>
              <a:rPr lang="de-DE" sz="4800" b="1" dirty="0" smtClean="0">
                <a:latin typeface="Times New Roman" panose="02020603050405020304" pitchFamily="18" charset="0"/>
                <a:cs typeface="Times New Roman" panose="02020603050405020304" pitchFamily="18" charset="0"/>
              </a:rPr>
              <a:t/>
            </a:r>
            <a:br>
              <a:rPr lang="de-DE" sz="4800" b="1" dirty="0" smtClean="0">
                <a:latin typeface="Times New Roman" panose="02020603050405020304" pitchFamily="18" charset="0"/>
                <a:cs typeface="Times New Roman" panose="02020603050405020304" pitchFamily="18" charset="0"/>
              </a:rPr>
            </a:br>
            <a:r>
              <a:rPr lang="de-DE" sz="4800" b="1" dirty="0" smtClean="0">
                <a:latin typeface="Times New Roman" panose="02020603050405020304" pitchFamily="18" charset="0"/>
                <a:cs typeface="Times New Roman" panose="02020603050405020304" pitchFamily="18" charset="0"/>
              </a:rPr>
              <a:t>BIBLIOTHEK</a:t>
            </a:r>
            <a:endParaRPr lang="ru-RU" sz="48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4506751" y="4108410"/>
            <a:ext cx="6987645" cy="1757551"/>
          </a:xfrm>
        </p:spPr>
        <p:txBody>
          <a:bodyPr>
            <a:noAutofit/>
          </a:bodyPr>
          <a:lstStyle/>
          <a:p>
            <a:r>
              <a:rPr lang="de-DE" sz="3600" b="1" i="1" dirty="0" smtClean="0">
                <a:solidFill>
                  <a:schemeClr val="accent1"/>
                </a:solidFill>
                <a:latin typeface="Times New Roman" panose="02020603050405020304" pitchFamily="18" charset="0"/>
                <a:cs typeface="Times New Roman" panose="02020603050405020304" pitchFamily="18" charset="0"/>
              </a:rPr>
              <a:t>Mathematik ist ein Werkzeug, mit dem ein Mensch die Welt um sich herum erkennt und erobert.</a:t>
            </a:r>
            <a:endParaRPr lang="ru-RU" sz="3600" b="1" i="1" dirty="0">
              <a:solidFill>
                <a:schemeClr val="accent1"/>
              </a:solidFill>
              <a:latin typeface="Times New Roman" panose="02020603050405020304" pitchFamily="18" charset="0"/>
              <a:cs typeface="Times New Roman" panose="02020603050405020304" pitchFamily="18" charset="0"/>
            </a:endParaRPr>
          </a:p>
        </p:txBody>
      </p:sp>
      <p:sp>
        <p:nvSpPr>
          <p:cNvPr id="4" name="Стрелка вправо 3"/>
          <p:cNvSpPr/>
          <p:nvPr/>
        </p:nvSpPr>
        <p:spPr>
          <a:xfrm>
            <a:off x="3936147" y="66880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a:off x="3936147" y="144164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3936147" y="235237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82182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500" fill="hold"/>
                                        <p:tgtEl>
                                          <p:spTgt spid="2"/>
                                        </p:tgtEl>
                                        <p:attrNameLst>
                                          <p:attrName>ppt_x</p:attrName>
                                        </p:attrNameLst>
                                      </p:cBhvr>
                                      <p:tavLst>
                                        <p:tav tm="0">
                                          <p:val>
                                            <p:strVal val="1+#ppt_w/2"/>
                                          </p:val>
                                        </p:tav>
                                        <p:tav tm="100000">
                                          <p:val>
                                            <p:strVal val="#ppt_x"/>
                                          </p:val>
                                        </p:tav>
                                      </p:tavLst>
                                    </p:anim>
                                    <p:anim calcmode="lin" valueType="num">
                                      <p:cBhvr additive="base">
                                        <p:cTn id="8" dur="1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1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1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3707" y="409754"/>
            <a:ext cx="10018713" cy="1752599"/>
          </a:xfrm>
        </p:spPr>
        <p:txBody>
          <a:bodyPr/>
          <a:lstStyle/>
          <a:p>
            <a:r>
              <a:rPr lang="en-US" sz="6000" b="1" i="1" dirty="0" smtClean="0">
                <a:latin typeface="Times New Roman" panose="02020603050405020304" pitchFamily="18" charset="0"/>
                <a:cs typeface="Times New Roman" panose="02020603050405020304" pitchFamily="18" charset="0"/>
              </a:rPr>
              <a:t>11,21,13,13,5,18</a:t>
            </a:r>
            <a:endParaRPr lang="ru-RU" sz="6000" b="1" i="1" dirty="0">
              <a:latin typeface="Times New Roman" panose="02020603050405020304" pitchFamily="18" charset="0"/>
              <a:cs typeface="Times New Roman" panose="02020603050405020304" pitchFamily="18" charset="0"/>
            </a:endParaRPr>
          </a:p>
        </p:txBody>
      </p:sp>
      <p:pic>
        <p:nvPicPr>
          <p:cNvPr id="6"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67313" y="2319292"/>
            <a:ext cx="3111500" cy="4140200"/>
          </a:xfrm>
          <a:prstGeom prst="rect">
            <a:avLst/>
          </a:prstGeom>
        </p:spPr>
      </p:pic>
    </p:spTree>
    <p:extLst>
      <p:ext uri="{BB962C8B-B14F-4D97-AF65-F5344CB8AC3E}">
        <p14:creationId xmlns:p14="http://schemas.microsoft.com/office/powerpoint/2010/main" val="831995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2000" fill="hold"/>
                                        <p:tgtEl>
                                          <p:spTgt spid="6"/>
                                        </p:tgtEl>
                                        <p:attrNameLst>
                                          <p:attrName>ppt_x</p:attrName>
                                        </p:attrNameLst>
                                      </p:cBhvr>
                                      <p:tavLst>
                                        <p:tav tm="0">
                                          <p:val>
                                            <p:strVal val="#ppt_x"/>
                                          </p:val>
                                        </p:tav>
                                        <p:tav tm="100000">
                                          <p:val>
                                            <p:strVal val="#ppt_x"/>
                                          </p:val>
                                        </p:tav>
                                      </p:tavLst>
                                    </p:anim>
                                    <p:anim calcmode="lin" valueType="num">
                                      <p:cBhvr additive="base">
                                        <p:cTn id="15"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1381" y="521898"/>
            <a:ext cx="7185804" cy="1752599"/>
          </a:xfrm>
        </p:spPr>
        <p:txBody>
          <a:bodyPr>
            <a:noAutofit/>
          </a:bodyPr>
          <a:lstStyle/>
          <a:p>
            <a:r>
              <a:rPr lang="ru-RU" sz="2800" b="1" dirty="0">
                <a:solidFill>
                  <a:schemeClr val="accent1">
                    <a:lumMod val="75000"/>
                  </a:schemeClr>
                </a:solidFill>
                <a:latin typeface="Times New Roman" panose="02020603050405020304" pitchFamily="18" charset="0"/>
                <a:cs typeface="Times New Roman" panose="02020603050405020304" pitchFamily="18" charset="0"/>
              </a:rPr>
              <a:t>Эрнст Эдуард Куммер</a:t>
            </a:r>
            <a:r>
              <a:rPr lang="ru-RU" sz="2800" dirty="0">
                <a:solidFill>
                  <a:schemeClr val="accent1">
                    <a:lumMod val="75000"/>
                  </a:schemeClr>
                </a:solidFill>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1810-1893</a:t>
            </a:r>
            <a:r>
              <a:rPr lang="ru-RU" sz="2800" dirty="0">
                <a:latin typeface="Times New Roman" panose="02020603050405020304" pitchFamily="18" charset="0"/>
                <a:cs typeface="Times New Roman" panose="02020603050405020304" pitchFamily="18" charset="0"/>
              </a:rPr>
              <a:t> </a:t>
            </a:r>
            <a:br>
              <a:rPr lang="ru-RU" sz="28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немецкий </a:t>
            </a:r>
            <a:r>
              <a:rPr lang="ru-RU" sz="1800" dirty="0">
                <a:latin typeface="Times New Roman" panose="02020603050405020304" pitchFamily="18" charset="0"/>
                <a:cs typeface="Times New Roman" panose="02020603050405020304" pitchFamily="18" charset="0"/>
              </a:rPr>
              <a:t>математик, наиболее значительные труды относятся к алгебре и теории чисел. </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67956" y="217097"/>
            <a:ext cx="3052506" cy="4061703"/>
          </a:xfrm>
        </p:spPr>
      </p:pic>
      <p:sp>
        <p:nvSpPr>
          <p:cNvPr id="5" name="Прямоугольник 4"/>
          <p:cNvSpPr/>
          <p:nvPr/>
        </p:nvSpPr>
        <p:spPr>
          <a:xfrm>
            <a:off x="1311215" y="2714785"/>
            <a:ext cx="7306574" cy="2031325"/>
          </a:xfrm>
          <a:prstGeom prst="rect">
            <a:avLst/>
          </a:prstGeom>
        </p:spPr>
        <p:txBody>
          <a:bodyPr wrap="square">
            <a:spAutoFit/>
          </a:bodyPr>
          <a:lstStyle/>
          <a:p>
            <a:pPr marL="285750" indent="-285750">
              <a:buFont typeface="Wingdings" panose="05000000000000000000" pitchFamily="2" charset="2"/>
              <a:buChar char="§"/>
            </a:pPr>
            <a:r>
              <a:rPr lang="ru-RU" dirty="0">
                <a:latin typeface="Times New Roman" panose="02020603050405020304" pitchFamily="18" charset="0"/>
                <a:cs typeface="Times New Roman" panose="02020603050405020304" pitchFamily="18" charset="0"/>
              </a:rPr>
              <a:t>открыл идеальные числа и описал их необычные свойства (1846). </a:t>
            </a:r>
            <a:endParaRPr lang="ru-RU" dirty="0" smtClean="0">
              <a:solidFill>
                <a:srgbClr val="383838"/>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ru-RU" dirty="0" smtClean="0">
                <a:solidFill>
                  <a:srgbClr val="383838"/>
                </a:solidFill>
                <a:effectLst/>
                <a:latin typeface="Times New Roman" panose="02020603050405020304" pitchFamily="18" charset="0"/>
                <a:ea typeface="Times New Roman" panose="02020603050405020304" pitchFamily="18" charset="0"/>
                <a:cs typeface="Times New Roman" panose="02020603050405020304" pitchFamily="18" charset="0"/>
              </a:rPr>
              <a:t>был в сильных неладах с арифметикой. Однажды во время занятий со студентами ему потребовалось перемножить 7 на 9. « Семью девять… - начал Куммер, - семью девять, это будет…» «Шестьдесят один!» - подсказал один из студентов. Куммер написал 61 на доске. «Сэр, - сказал другой студент, - но это будет 66.» «Джентльмены, - ответил Куммер, - выберите что-то одно из двух, или 61, или 66».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6710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err="1" smtClean="0">
                <a:solidFill>
                  <a:schemeClr val="accent1"/>
                </a:solidFill>
                <a:latin typeface="Times New Roman" pitchFamily="18" charset="0"/>
                <a:cs typeface="Times New Roman" pitchFamily="18" charset="0"/>
              </a:rPr>
              <a:t>Ernst</a:t>
            </a:r>
            <a:r>
              <a:rPr lang="ru-RU" b="1" i="1" dirty="0" smtClean="0">
                <a:solidFill>
                  <a:schemeClr val="accent1"/>
                </a:solidFill>
                <a:latin typeface="Times New Roman" pitchFamily="18" charset="0"/>
                <a:cs typeface="Times New Roman" pitchFamily="18" charset="0"/>
              </a:rPr>
              <a:t> </a:t>
            </a:r>
            <a:r>
              <a:rPr lang="ru-RU" b="1" i="1" dirty="0" err="1" smtClean="0">
                <a:solidFill>
                  <a:schemeClr val="accent1"/>
                </a:solidFill>
                <a:latin typeface="Times New Roman" pitchFamily="18" charset="0"/>
                <a:cs typeface="Times New Roman" pitchFamily="18" charset="0"/>
              </a:rPr>
              <a:t>Eduard</a:t>
            </a:r>
            <a:r>
              <a:rPr lang="ru-RU" b="1" i="1" dirty="0" smtClean="0">
                <a:solidFill>
                  <a:schemeClr val="accent1"/>
                </a:solidFill>
                <a:latin typeface="Times New Roman" pitchFamily="18" charset="0"/>
                <a:cs typeface="Times New Roman" pitchFamily="18" charset="0"/>
              </a:rPr>
              <a:t> </a:t>
            </a:r>
            <a:r>
              <a:rPr lang="ru-RU" b="1" i="1" dirty="0" err="1" smtClean="0">
                <a:solidFill>
                  <a:schemeClr val="accent1"/>
                </a:solidFill>
                <a:latin typeface="Times New Roman" pitchFamily="18" charset="0"/>
                <a:cs typeface="Times New Roman" pitchFamily="18" charset="0"/>
              </a:rPr>
              <a:t>Kummer</a:t>
            </a:r>
            <a:endParaRPr lang="ru-RU" b="1" dirty="0">
              <a:solidFill>
                <a:schemeClr val="accent1"/>
              </a:solidFill>
              <a:latin typeface="Times New Roman" pitchFamily="18" charset="0"/>
              <a:cs typeface="Times New Roman" pitchFamily="18" charset="0"/>
            </a:endParaRPr>
          </a:p>
        </p:txBody>
      </p:sp>
      <p:sp>
        <p:nvSpPr>
          <p:cNvPr id="3" name="Содержимое 2"/>
          <p:cNvSpPr>
            <a:spLocks noGrp="1"/>
          </p:cNvSpPr>
          <p:nvPr>
            <p:ph idx="1"/>
          </p:nvPr>
        </p:nvSpPr>
        <p:spPr>
          <a:xfrm>
            <a:off x="1837426" y="2320507"/>
            <a:ext cx="10032521" cy="3470694"/>
          </a:xfrm>
        </p:spPr>
        <p:txBody>
          <a:bodyPr/>
          <a:lstStyle/>
          <a:p>
            <a:pPr marL="0" indent="0">
              <a:buNone/>
            </a:pPr>
            <a:r>
              <a:rPr lang="de-DE" dirty="0" smtClean="0"/>
              <a:t>Bekannt wurde er vor allem als Zahlentheoretiker. Er befasste sich mit Kreisteilungskörpern und führte 1847 beim Studium von dessen Ring ganzer Zahlen </a:t>
            </a:r>
            <a:r>
              <a:rPr lang="de-DE" i="1" dirty="0" smtClean="0"/>
              <a:t>ideale Zahlen</a:t>
            </a:r>
            <a:r>
              <a:rPr lang="de-DE" dirty="0" smtClean="0"/>
              <a:t> ein, woraus später die Idealtheorie durch Richard Dedekind und </a:t>
            </a:r>
            <a:r>
              <a:rPr lang="de-DE" dirty="0" err="1" smtClean="0"/>
              <a:t>Kronecker</a:t>
            </a:r>
            <a:r>
              <a:rPr lang="de-DE" dirty="0" smtClean="0"/>
              <a:t> wurde, eine der Grundlagen der Entwicklung der abstrakten Algebra. Er führte ideale Zahlen ein, um mit diesen verallgemeinerten Zahlbegriffen die eindeutige </a:t>
            </a:r>
            <a:r>
              <a:rPr lang="de-DE" dirty="0" err="1" smtClean="0"/>
              <a:t>Primfaktorzerlegung</a:t>
            </a:r>
            <a:r>
              <a:rPr lang="de-DE" dirty="0" smtClean="0"/>
              <a:t> in Kreisteilungskörpern zu gewährleisten.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1481" y="313429"/>
            <a:ext cx="10018713" cy="1752599"/>
          </a:xfrm>
        </p:spPr>
        <p:txBody>
          <a:bodyPr>
            <a:normAutofit/>
          </a:bodyPr>
          <a:lstStyle/>
          <a:p>
            <a:r>
              <a:rPr lang="en-US" sz="6000" b="1" i="1" dirty="0" smtClean="0">
                <a:latin typeface="Times New Roman" panose="02020603050405020304" pitchFamily="18" charset="0"/>
                <a:cs typeface="Times New Roman" panose="02020603050405020304" pitchFamily="18" charset="0"/>
              </a:rPr>
              <a:t>12,1,14,4,1,21</a:t>
            </a:r>
            <a:endParaRPr lang="ru-RU" sz="6000" b="1" i="1" dirty="0">
              <a:latin typeface="Times New Roman" panose="02020603050405020304" pitchFamily="18" charset="0"/>
              <a:cs typeface="Times New Roman" panose="02020603050405020304" pitchFamily="18" charset="0"/>
            </a:endParaRPr>
          </a:p>
        </p:txBody>
      </p:sp>
      <p:pic>
        <p:nvPicPr>
          <p:cNvPr id="4"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21520" y="2066028"/>
            <a:ext cx="3618636" cy="4525963"/>
          </a:xfrm>
        </p:spPr>
      </p:pic>
    </p:spTree>
    <p:extLst>
      <p:ext uri="{BB962C8B-B14F-4D97-AF65-F5344CB8AC3E}">
        <p14:creationId xmlns:p14="http://schemas.microsoft.com/office/powerpoint/2010/main" val="2806916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0392" y="251602"/>
            <a:ext cx="7082288" cy="2186797"/>
          </a:xfrm>
        </p:spPr>
        <p:txBody>
          <a:bodyPr>
            <a:noAutofit/>
          </a:bodyPr>
          <a:lstStyle/>
          <a:p>
            <a:r>
              <a:rPr lang="ru-RU" sz="2800" b="1" dirty="0">
                <a:solidFill>
                  <a:schemeClr val="accent1">
                    <a:lumMod val="75000"/>
                  </a:schemeClr>
                </a:solidFill>
                <a:latin typeface="Times New Roman" panose="02020603050405020304" pitchFamily="18" charset="0"/>
                <a:cs typeface="Times New Roman" panose="02020603050405020304" pitchFamily="18" charset="0"/>
              </a:rPr>
              <a:t>Эдмунд Георг Герман (</a:t>
            </a:r>
            <a:r>
              <a:rPr lang="ru-RU" sz="2800" b="1" dirty="0" err="1">
                <a:solidFill>
                  <a:schemeClr val="accent1">
                    <a:lumMod val="75000"/>
                  </a:schemeClr>
                </a:solidFill>
                <a:latin typeface="Times New Roman" panose="02020603050405020304" pitchFamily="18" charset="0"/>
                <a:cs typeface="Times New Roman" panose="02020603050405020304" pitchFamily="18" charset="0"/>
              </a:rPr>
              <a:t>Иезекииль</a:t>
            </a:r>
            <a:r>
              <a:rPr lang="ru-RU" sz="2800" b="1" dirty="0">
                <a:solidFill>
                  <a:schemeClr val="accent1">
                    <a:lumMod val="75000"/>
                  </a:schemeClr>
                </a:solidFill>
                <a:latin typeface="Times New Roman" panose="02020603050405020304" pitchFamily="18" charset="0"/>
                <a:cs typeface="Times New Roman" panose="02020603050405020304" pitchFamily="18" charset="0"/>
              </a:rPr>
              <a:t>) Ландау</a:t>
            </a:r>
            <a:r>
              <a:rPr lang="ru-RU" sz="2800" dirty="0">
                <a:solidFill>
                  <a:schemeClr val="accent1">
                    <a:lumMod val="75000"/>
                  </a:schemeClr>
                </a:solidFill>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1877-1938 </a:t>
            </a:r>
            <a:br>
              <a:rPr lang="ru-RU" sz="2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немецкий </a:t>
            </a:r>
            <a:r>
              <a:rPr lang="ru-RU" sz="1800" dirty="0">
                <a:latin typeface="Times New Roman" panose="02020603050405020304" pitchFamily="18" charset="0"/>
                <a:cs typeface="Times New Roman" panose="02020603050405020304" pitchFamily="18" charset="0"/>
              </a:rPr>
              <a:t>математик, который внёс существенный вклад в теорию чисел. </a:t>
            </a: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24823" y="251602"/>
            <a:ext cx="3023962" cy="3782183"/>
          </a:xfrm>
        </p:spPr>
      </p:pic>
      <p:sp>
        <p:nvSpPr>
          <p:cNvPr id="6" name="Прямоугольник 5"/>
          <p:cNvSpPr/>
          <p:nvPr/>
        </p:nvSpPr>
        <p:spPr>
          <a:xfrm>
            <a:off x="1708030" y="2690336"/>
            <a:ext cx="7004650" cy="1200329"/>
          </a:xfrm>
          <a:prstGeom prst="rect">
            <a:avLst/>
          </a:prstGeom>
        </p:spPr>
        <p:txBody>
          <a:bodyPr wrap="square">
            <a:spAutoFit/>
          </a:bodyPr>
          <a:lstStyle/>
          <a:p>
            <a:r>
              <a:rPr lang="ru-RU" b="0" i="0" u="none" strike="noStrike" dirty="0" smtClean="0">
                <a:solidFill>
                  <a:srgbClr val="202122"/>
                </a:solidFill>
                <a:effectLst/>
                <a:latin typeface="Times New Roman" panose="02020603050405020304" pitchFamily="18" charset="0"/>
                <a:cs typeface="Times New Roman" panose="02020603050405020304" pitchFamily="18" charset="0"/>
              </a:rPr>
              <a:t>В 1934 году, под давлением нацистов, Ландау был вынужден уйти в отставку. Он не захотел покинуть Германию и продолжал жить в Берлине. С 1935 преподавал в Кембриджском, в 1937—1938 — в Брюссельском университетах. </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3375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i="1" dirty="0" smtClean="0">
                <a:solidFill>
                  <a:schemeClr val="accent1"/>
                </a:solidFill>
                <a:latin typeface="Times New Roman" panose="02020603050405020304" pitchFamily="18" charset="0"/>
                <a:cs typeface="Times New Roman" panose="02020603050405020304" pitchFamily="18" charset="0"/>
              </a:rPr>
              <a:t>Edmund Georg Hermann (</a:t>
            </a:r>
            <a:r>
              <a:rPr lang="en-US" b="1" i="1" dirty="0" err="1" smtClean="0">
                <a:solidFill>
                  <a:schemeClr val="accent1"/>
                </a:solidFill>
                <a:latin typeface="Times New Roman" panose="02020603050405020304" pitchFamily="18" charset="0"/>
                <a:cs typeface="Times New Roman" panose="02020603050405020304" pitchFamily="18" charset="0"/>
              </a:rPr>
              <a:t>Yehezkel</a:t>
            </a:r>
            <a:r>
              <a:rPr lang="en-US" b="1" i="1" dirty="0" smtClean="0">
                <a:solidFill>
                  <a:schemeClr val="accent1"/>
                </a:solidFill>
                <a:latin typeface="Times New Roman" panose="02020603050405020304" pitchFamily="18" charset="0"/>
                <a:cs typeface="Times New Roman" panose="02020603050405020304" pitchFamily="18" charset="0"/>
              </a:rPr>
              <a:t>) Landau</a:t>
            </a:r>
            <a:r>
              <a:rPr lang="en-US" b="1" dirty="0" smtClean="0">
                <a:solidFill>
                  <a:schemeClr val="accent1"/>
                </a:solidFill>
                <a:latin typeface="Times New Roman" panose="02020603050405020304" pitchFamily="18" charset="0"/>
                <a:cs typeface="Times New Roman" panose="02020603050405020304" pitchFamily="18" charset="0"/>
              </a:rPr>
              <a:t> </a:t>
            </a:r>
            <a:r>
              <a:rPr lang="ru-RU" b="1" dirty="0" smtClean="0">
                <a:solidFill>
                  <a:schemeClr val="accent1"/>
                </a:solidFill>
                <a:latin typeface="Times New Roman" panose="02020603050405020304" pitchFamily="18" charset="0"/>
                <a:cs typeface="Times New Roman" panose="02020603050405020304" pitchFamily="18" charset="0"/>
              </a:rPr>
              <a:t/>
            </a:r>
            <a:br>
              <a:rPr lang="ru-RU" b="1" dirty="0" smtClean="0">
                <a:solidFill>
                  <a:schemeClr val="accent1"/>
                </a:solidFill>
                <a:latin typeface="Times New Roman" panose="02020603050405020304" pitchFamily="18" charset="0"/>
                <a:cs typeface="Times New Roman" panose="02020603050405020304" pitchFamily="18" charset="0"/>
              </a:rPr>
            </a:br>
            <a:r>
              <a:rPr lang="ru-RU" b="1" dirty="0" smtClean="0">
                <a:solidFill>
                  <a:schemeClr val="accent1"/>
                </a:solidFill>
                <a:latin typeface="Times New Roman" panose="02020603050405020304" pitchFamily="18" charset="0"/>
                <a:cs typeface="Times New Roman" panose="02020603050405020304" pitchFamily="18" charset="0"/>
              </a:rPr>
              <a:t>1877-1938</a:t>
            </a:r>
            <a:endParaRPr lang="ru-RU" b="1" dirty="0">
              <a:solidFill>
                <a:schemeClr val="accent1"/>
              </a:solidFill>
            </a:endParaRPr>
          </a:p>
        </p:txBody>
      </p:sp>
      <p:sp>
        <p:nvSpPr>
          <p:cNvPr id="3" name="Содержимое 2"/>
          <p:cNvSpPr>
            <a:spLocks noGrp="1"/>
          </p:cNvSpPr>
          <p:nvPr>
            <p:ph idx="1"/>
          </p:nvPr>
        </p:nvSpPr>
        <p:spPr>
          <a:xfrm>
            <a:off x="1484310" y="2666999"/>
            <a:ext cx="10290747" cy="3742427"/>
          </a:xfrm>
        </p:spPr>
        <p:txBody>
          <a:bodyPr>
            <a:normAutofit/>
          </a:bodyPr>
          <a:lstStyle/>
          <a:p>
            <a:pPr marL="0" indent="0">
              <a:buNone/>
            </a:pPr>
            <a:r>
              <a:rPr lang="de-DE" dirty="0" smtClean="0"/>
              <a:t>Sein Hauptarbeitsgebiet war die analytische Zahlentheorie. Unter anderem gelang ihm eine Vereinfachung der vorliegenden Beweise des Primzahlsatzes und seine Verallgemeinerung auf algebraische Zahlkörper. Landaus Vorlesungen und Veröffentlichungen waren Kunstwerke der mathematisch knappen und exakten Beweisführung (in der Art „Satz: … Beweis: …, Satz: … Beweis: …“), die jede Form der Erklärung und Erläuterung zur Motivation ausließen. Dies galt vor allem für seine </a:t>
            </a:r>
            <a:r>
              <a:rPr lang="de-DE" i="1" dirty="0" smtClean="0"/>
              <a:t>Grundlagen der Analysis</a:t>
            </a:r>
            <a:r>
              <a:rPr lang="de-DE" dirty="0" smtClean="0"/>
              <a:t>. </a:t>
            </a:r>
          </a:p>
          <a:p>
            <a:pPr>
              <a:buNone/>
            </a:pP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08598" y="427008"/>
            <a:ext cx="10018713" cy="1752599"/>
          </a:xfrm>
        </p:spPr>
        <p:txBody>
          <a:bodyPr>
            <a:normAutofit/>
          </a:bodyPr>
          <a:lstStyle/>
          <a:p>
            <a:r>
              <a:rPr lang="en-US" sz="6000" b="1" dirty="0" smtClean="0">
                <a:solidFill>
                  <a:srgbClr val="FF0000"/>
                </a:solidFill>
                <a:latin typeface="Times New Roman" panose="02020603050405020304" pitchFamily="18" charset="0"/>
                <a:cs typeface="Times New Roman" panose="02020603050405020304" pitchFamily="18" charset="0"/>
              </a:rPr>
              <a:t>Die Bank</a:t>
            </a:r>
            <a:endParaRPr lang="ru-RU" sz="6000" b="1" dirty="0">
              <a:solidFill>
                <a:srgbClr val="FF0000"/>
              </a:solidFill>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1708597" y="2080402"/>
            <a:ext cx="10018713" cy="3906330"/>
          </a:xfrm>
        </p:spPr>
        <p:txBody>
          <a:bodyPr>
            <a:noAutofit/>
          </a:bodyPr>
          <a:lstStyle/>
          <a:p>
            <a:pPr marL="0" indent="0">
              <a:buNone/>
            </a:pPr>
            <a:r>
              <a:rPr lang="ru-RU" sz="3600" dirty="0" smtClean="0">
                <a:latin typeface="Times New Roman" panose="02020603050405020304" pitchFamily="18" charset="0"/>
                <a:cs typeface="Times New Roman" panose="02020603050405020304" pitchFamily="18" charset="0"/>
              </a:rPr>
              <a:t>В Германии в XV–XVI веках в торговых рядах широкое распространение также получила счетная доска АБАК в форме «скамьи» (по </a:t>
            </a:r>
            <a:r>
              <a:rPr lang="ru-RU" sz="3600" dirty="0" err="1" smtClean="0">
                <a:latin typeface="Times New Roman" panose="02020603050405020304" pitchFamily="18" charset="0"/>
                <a:cs typeface="Times New Roman" panose="02020603050405020304" pitchFamily="18" charset="0"/>
              </a:rPr>
              <a:t>немецки</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die</a:t>
            </a:r>
            <a:r>
              <a:rPr lang="ru-RU" sz="3600" dirty="0" smtClean="0">
                <a:latin typeface="Times New Roman" panose="02020603050405020304" pitchFamily="18" charset="0"/>
                <a:cs typeface="Times New Roman" panose="02020603050405020304" pitchFamily="18" charset="0"/>
              </a:rPr>
              <a:t> </a:t>
            </a:r>
            <a:r>
              <a:rPr lang="ru-RU" sz="3600" dirty="0" err="1" smtClean="0">
                <a:latin typeface="Times New Roman" panose="02020603050405020304" pitchFamily="18" charset="0"/>
                <a:cs typeface="Times New Roman" panose="02020603050405020304" pitchFamily="18" charset="0"/>
              </a:rPr>
              <a:t>Bank</a:t>
            </a:r>
            <a:r>
              <a:rPr lang="ru-RU" sz="3600" dirty="0" smtClean="0">
                <a:latin typeface="Times New Roman" panose="02020603050405020304" pitchFamily="18" charset="0"/>
                <a:cs typeface="Times New Roman" panose="02020603050405020304" pitchFamily="18" charset="0"/>
              </a:rPr>
              <a:t>) . В каждой меняльной лавке или банковской конторе обязательно находилась счетная скамья. Естественно, что скамья стала синонимом банка.</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18773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484310" y="1544129"/>
            <a:ext cx="10018713" cy="4247072"/>
          </a:xfrm>
        </p:spPr>
        <p:txBody>
          <a:bodyPr>
            <a:normAutofit lnSpcReduction="10000"/>
          </a:bodyPr>
          <a:lstStyle/>
          <a:p>
            <a:pPr marL="0" indent="0" algn="ctr">
              <a:buNone/>
            </a:pPr>
            <a:r>
              <a:rPr lang="ru-RU" sz="4000" b="1" i="1" dirty="0">
                <a:latin typeface="Times New Roman" panose="02020603050405020304" pitchFamily="18" charset="0"/>
                <a:cs typeface="Times New Roman" panose="02020603050405020304" pitchFamily="18" charset="0"/>
              </a:rPr>
              <a:t>Чтобы сделать в математике открытие, надо любить её так, как любил каждый из великих математиков, как любили и любят её десятки и сотни других людей. Сделайте хотя бы малую часть того, что сделал каждый из них, и мир навсегда останется благодарным вам.</a:t>
            </a:r>
          </a:p>
          <a:p>
            <a:endParaRPr lang="ru-RU" dirty="0"/>
          </a:p>
        </p:txBody>
      </p:sp>
    </p:spTree>
    <p:extLst>
      <p:ext uri="{BB962C8B-B14F-4D97-AF65-F5344CB8AC3E}">
        <p14:creationId xmlns:p14="http://schemas.microsoft.com/office/powerpoint/2010/main" val="3458129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7260" y="552092"/>
            <a:ext cx="10412082" cy="3010618"/>
          </a:xfrm>
        </p:spPr>
        <p:txBody>
          <a:bodyPr/>
          <a:lstStyle/>
          <a:p>
            <a:r>
              <a:rPr lang="ru-RU" b="1" i="1" dirty="0" smtClean="0">
                <a:latin typeface="Times New Roman" panose="02020603050405020304" pitchFamily="18" charset="0"/>
                <a:cs typeface="Times New Roman" panose="02020603050405020304" pitchFamily="18" charset="0"/>
              </a:rPr>
              <a:t>Спасибо за внимание и активное участие!</a:t>
            </a:r>
            <a:endParaRPr lang="ru-RU" b="1" i="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84310" y="2666999"/>
            <a:ext cx="10437396" cy="3124201"/>
          </a:xfrm>
        </p:spPr>
        <p:txBody>
          <a:bodyPr/>
          <a:lstStyle/>
          <a:p>
            <a:pPr marL="0" indent="0" algn="ctr">
              <a:buNone/>
            </a:pPr>
            <a:r>
              <a:rPr lang="ru-RU" b="1" i="1" dirty="0" smtClean="0">
                <a:latin typeface="Times New Roman" panose="02020603050405020304" pitchFamily="18" charset="0"/>
                <a:cs typeface="Times New Roman" panose="02020603050405020304" pitchFamily="18" charset="0"/>
              </a:rPr>
              <a:t>Урок подготовили и провели: </a:t>
            </a:r>
          </a:p>
          <a:p>
            <a:pPr marL="0" indent="0" algn="ctr">
              <a:buNone/>
            </a:pPr>
            <a:r>
              <a:rPr lang="ru-RU" b="1" dirty="0" smtClean="0">
                <a:latin typeface="Times New Roman" panose="02020603050405020304" pitchFamily="18" charset="0"/>
                <a:cs typeface="Times New Roman" panose="02020603050405020304" pitchFamily="18" charset="0"/>
              </a:rPr>
              <a:t>Онучина Олеся Николаевна, учитель немецкого языка</a:t>
            </a:r>
          </a:p>
          <a:p>
            <a:pPr marL="0" indent="0" algn="ctr">
              <a:buNone/>
            </a:pPr>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Бондарева </a:t>
            </a:r>
            <a:r>
              <a:rPr lang="ru-RU" b="1" dirty="0" smtClean="0">
                <a:latin typeface="Times New Roman" panose="02020603050405020304" pitchFamily="18" charset="0"/>
                <a:cs typeface="Times New Roman" panose="02020603050405020304" pitchFamily="18" charset="0"/>
              </a:rPr>
              <a:t>Лилия Владимировна, педагог-библиотекарь</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0697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a:solidFill>
                  <a:schemeClr val="accent1">
                    <a:lumMod val="75000"/>
                  </a:schemeClr>
                </a:solidFill>
                <a:latin typeface="Times New Roman" panose="02020603050405020304" pitchFamily="18" charset="0"/>
                <a:cs typeface="Times New Roman" panose="02020603050405020304" pitchFamily="18" charset="0"/>
              </a:rPr>
              <a:t>Математика - очень увлекательная,</a:t>
            </a:r>
            <a:r>
              <a:rPr lang="ru-RU" i="1" dirty="0">
                <a:solidFill>
                  <a:schemeClr val="accent1">
                    <a:lumMod val="75000"/>
                  </a:schemeClr>
                </a:solidFill>
                <a:latin typeface="Times New Roman" panose="02020603050405020304" pitchFamily="18" charset="0"/>
                <a:cs typeface="Times New Roman" panose="02020603050405020304" pitchFamily="18" charset="0"/>
              </a:rPr>
              <a:t/>
            </a:r>
            <a:br>
              <a:rPr lang="ru-RU" i="1" dirty="0">
                <a:solidFill>
                  <a:schemeClr val="accent1">
                    <a:lumMod val="75000"/>
                  </a:schemeClr>
                </a:solidFill>
                <a:latin typeface="Times New Roman" panose="02020603050405020304" pitchFamily="18" charset="0"/>
                <a:cs typeface="Times New Roman" panose="02020603050405020304" pitchFamily="18" charset="0"/>
              </a:rPr>
            </a:br>
            <a:r>
              <a:rPr lang="ru-RU" b="1" i="1" dirty="0">
                <a:solidFill>
                  <a:schemeClr val="accent1">
                    <a:lumMod val="75000"/>
                  </a:schemeClr>
                </a:solidFill>
                <a:latin typeface="Times New Roman" panose="02020603050405020304" pitchFamily="18" charset="0"/>
                <a:cs typeface="Times New Roman" panose="02020603050405020304" pitchFamily="18" charset="0"/>
              </a:rPr>
              <a:t>интересная и полезная наука.</a:t>
            </a:r>
            <a:r>
              <a:rPr lang="ru-RU" i="1" dirty="0">
                <a:solidFill>
                  <a:schemeClr val="accent1">
                    <a:lumMod val="75000"/>
                  </a:schemeClr>
                </a:solidFill>
                <a:latin typeface="Times New Roman" panose="02020603050405020304" pitchFamily="18" charset="0"/>
                <a:cs typeface="Times New Roman" panose="02020603050405020304" pitchFamily="18" charset="0"/>
              </a:rPr>
              <a:t/>
            </a:r>
            <a:br>
              <a:rPr lang="ru-RU" i="1" dirty="0">
                <a:solidFill>
                  <a:schemeClr val="accent1">
                    <a:lumMod val="75000"/>
                  </a:schemeClr>
                </a:solidFill>
                <a:latin typeface="Times New Roman" panose="02020603050405020304" pitchFamily="18" charset="0"/>
                <a:cs typeface="Times New Roman" panose="02020603050405020304" pitchFamily="18" charset="0"/>
              </a:rPr>
            </a:br>
            <a:r>
              <a:rPr lang="ru-RU" b="1" i="1" dirty="0">
                <a:solidFill>
                  <a:schemeClr val="accent1">
                    <a:lumMod val="75000"/>
                  </a:schemeClr>
                </a:solidFill>
                <a:latin typeface="Times New Roman" panose="02020603050405020304" pitchFamily="18" charset="0"/>
                <a:cs typeface="Times New Roman" panose="02020603050405020304" pitchFamily="18" charset="0"/>
              </a:rPr>
              <a:t>Она может стать захватывающим занятием</a:t>
            </a:r>
            <a:r>
              <a:rPr lang="ru-RU" i="1" dirty="0">
                <a:solidFill>
                  <a:schemeClr val="accent1">
                    <a:lumMod val="75000"/>
                  </a:schemeClr>
                </a:solidFill>
                <a:latin typeface="Times New Roman" panose="02020603050405020304" pitchFamily="18" charset="0"/>
                <a:cs typeface="Times New Roman" panose="02020603050405020304" pitchFamily="18" charset="0"/>
              </a:rPr>
              <a:t/>
            </a:r>
            <a:br>
              <a:rPr lang="ru-RU" i="1" dirty="0">
                <a:solidFill>
                  <a:schemeClr val="accent1">
                    <a:lumMod val="75000"/>
                  </a:schemeClr>
                </a:solidFill>
                <a:latin typeface="Times New Roman" panose="02020603050405020304" pitchFamily="18" charset="0"/>
                <a:cs typeface="Times New Roman" panose="02020603050405020304" pitchFamily="18" charset="0"/>
              </a:rPr>
            </a:br>
            <a:r>
              <a:rPr lang="ru-RU" b="1" i="1" dirty="0">
                <a:solidFill>
                  <a:schemeClr val="accent1">
                    <a:lumMod val="75000"/>
                  </a:schemeClr>
                </a:solidFill>
                <a:latin typeface="Times New Roman" panose="02020603050405020304" pitchFamily="18" charset="0"/>
                <a:cs typeface="Times New Roman" panose="02020603050405020304" pitchFamily="18" charset="0"/>
              </a:rPr>
              <a:t>не только для взрослых, но и для детей.</a:t>
            </a:r>
            <a:br>
              <a:rPr lang="ru-RU" b="1" i="1" dirty="0">
                <a:solidFill>
                  <a:schemeClr val="accent1">
                    <a:lumMod val="75000"/>
                  </a:schemeClr>
                </a:solidFill>
                <a:latin typeface="Times New Roman" panose="02020603050405020304" pitchFamily="18" charset="0"/>
                <a:cs typeface="Times New Roman" panose="02020603050405020304" pitchFamily="18" charset="0"/>
              </a:rPr>
            </a:br>
            <a:endParaRPr lang="ru-RU" i="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20000"/>
          </a:bodyPr>
          <a:lstStyle/>
          <a:p>
            <a:pPr marL="0" indent="0">
              <a:buNone/>
            </a:pPr>
            <a:endParaRPr lang="ru-RU" b="1" dirty="0" smtClean="0"/>
          </a:p>
          <a:p>
            <a:pPr marL="0" indent="0">
              <a:buNone/>
            </a:pPr>
            <a:endParaRPr lang="ru-RU" b="1" dirty="0"/>
          </a:p>
          <a:p>
            <a:pPr marL="0" indent="0">
              <a:buNone/>
            </a:pPr>
            <a:r>
              <a:rPr lang="ru-RU" b="1" dirty="0" smtClean="0"/>
              <a:t>Цели</a:t>
            </a:r>
            <a:r>
              <a:rPr lang="ru-RU" dirty="0" smtClean="0"/>
              <a:t>: </a:t>
            </a:r>
          </a:p>
          <a:p>
            <a:pPr>
              <a:buFont typeface="Arial" panose="020B0604020202020204" pitchFamily="34" charset="0"/>
              <a:buChar char="•"/>
            </a:pPr>
            <a:r>
              <a:rPr lang="ru-RU" dirty="0" smtClean="0">
                <a:latin typeface="Times New Roman" panose="02020603050405020304" pitchFamily="18" charset="0"/>
                <a:cs typeface="Times New Roman" panose="02020603050405020304" pitchFamily="18" charset="0"/>
              </a:rPr>
              <a:t>знакомство с </a:t>
            </a:r>
            <a:r>
              <a:rPr lang="ru-RU" dirty="0">
                <a:latin typeface="Times New Roman" panose="02020603050405020304" pitchFamily="18" charset="0"/>
                <a:cs typeface="Times New Roman" panose="02020603050405020304" pitchFamily="18" charset="0"/>
              </a:rPr>
              <a:t>интересными фактами </a:t>
            </a:r>
            <a:r>
              <a:rPr lang="ru-RU" dirty="0" smtClean="0">
                <a:latin typeface="Times New Roman" panose="02020603050405020304" pitchFamily="18" charset="0"/>
                <a:cs typeface="Times New Roman" panose="02020603050405020304" pitchFamily="18" charset="0"/>
              </a:rPr>
              <a:t>из жизни </a:t>
            </a:r>
            <a:r>
              <a:rPr lang="ru-RU" dirty="0">
                <a:latin typeface="Times New Roman" panose="02020603050405020304" pitchFamily="18" charset="0"/>
                <a:cs typeface="Times New Roman" panose="02020603050405020304" pitchFamily="18" charset="0"/>
              </a:rPr>
              <a:t>великих </a:t>
            </a:r>
            <a:r>
              <a:rPr lang="ru-RU" dirty="0" smtClean="0">
                <a:latin typeface="Times New Roman" panose="02020603050405020304" pitchFamily="18" charset="0"/>
                <a:cs typeface="Times New Roman" panose="02020603050405020304" pitchFamily="18" charset="0"/>
              </a:rPr>
              <a:t>немецких математиков;</a:t>
            </a:r>
          </a:p>
          <a:p>
            <a:pPr>
              <a:buFont typeface="Arial" panose="020B0604020202020204" pitchFamily="34" charset="0"/>
              <a:buChar char="•"/>
            </a:pPr>
            <a:r>
              <a:rPr lang="ru-RU" dirty="0">
                <a:latin typeface="Times New Roman" panose="02020603050405020304" pitchFamily="18" charset="0"/>
                <a:cs typeface="Times New Roman" panose="02020603050405020304" pitchFamily="18" charset="0"/>
              </a:rPr>
              <a:t>о</a:t>
            </a:r>
            <a:r>
              <a:rPr lang="ru-RU" dirty="0" smtClean="0">
                <a:latin typeface="Times New Roman" panose="02020603050405020304" pitchFamily="18" charset="0"/>
                <a:cs typeface="Times New Roman" panose="02020603050405020304" pitchFamily="18" charset="0"/>
              </a:rPr>
              <a:t>тработка использования в речи и письме </a:t>
            </a:r>
            <a:r>
              <a:rPr lang="ru-RU" dirty="0">
                <a:latin typeface="Times New Roman" panose="02020603050405020304" pitchFamily="18" charset="0"/>
                <a:cs typeface="Times New Roman" panose="02020603050405020304" pitchFamily="18" charset="0"/>
              </a:rPr>
              <a:t>на немецком языке числительных и </a:t>
            </a:r>
            <a:r>
              <a:rPr lang="ru-RU" dirty="0" smtClean="0">
                <a:latin typeface="Times New Roman" panose="02020603050405020304" pitchFamily="18" charset="0"/>
                <a:cs typeface="Times New Roman" panose="02020603050405020304" pitchFamily="18" charset="0"/>
              </a:rPr>
              <a:t>названий школьных предметов;</a:t>
            </a:r>
          </a:p>
          <a:p>
            <a:pPr>
              <a:buFont typeface="Arial" panose="020B0604020202020204" pitchFamily="34" charset="0"/>
              <a:buChar char="•"/>
            </a:pPr>
            <a:r>
              <a:rPr lang="ru-RU" dirty="0">
                <a:latin typeface="Times New Roman" panose="02020603050405020304" pitchFamily="18" charset="0"/>
                <a:cs typeface="Times New Roman" panose="02020603050405020304" pitchFamily="18" charset="0"/>
              </a:rPr>
              <a:t>о</a:t>
            </a:r>
            <a:r>
              <a:rPr lang="ru-RU" dirty="0" smtClean="0">
                <a:latin typeface="Times New Roman" panose="02020603050405020304" pitchFamily="18" charset="0"/>
                <a:cs typeface="Times New Roman" panose="02020603050405020304" pitchFamily="18" charset="0"/>
              </a:rPr>
              <a:t>знакомление читателей с библиографией книг о математиках и по математике;</a:t>
            </a:r>
          </a:p>
          <a:p>
            <a:pPr>
              <a:buFont typeface="Arial" panose="020B0604020202020204" pitchFamily="34" charset="0"/>
              <a:buChar char="•"/>
            </a:pPr>
            <a:r>
              <a:rPr lang="ru-RU" dirty="0">
                <a:latin typeface="Times New Roman" panose="02020603050405020304" pitchFamily="18" charset="0"/>
                <a:cs typeface="Times New Roman" panose="02020603050405020304" pitchFamily="18" charset="0"/>
              </a:rPr>
              <a:t>п</a:t>
            </a:r>
            <a:r>
              <a:rPr lang="ru-RU" dirty="0" smtClean="0">
                <a:latin typeface="Times New Roman" panose="02020603050405020304" pitchFamily="18" charset="0"/>
                <a:cs typeface="Times New Roman" panose="02020603050405020304" pitchFamily="18" charset="0"/>
              </a:rPr>
              <a:t>рактическое использование </a:t>
            </a:r>
            <a:r>
              <a:rPr lang="en-US" dirty="0" smtClean="0">
                <a:latin typeface="Times New Roman" panose="02020603050405020304" pitchFamily="18" charset="0"/>
                <a:cs typeface="Times New Roman" panose="02020603050405020304" pitchFamily="18" charset="0"/>
              </a:rPr>
              <a:t>QR-</a:t>
            </a:r>
            <a:r>
              <a:rPr lang="ru-RU" dirty="0" smtClean="0">
                <a:latin typeface="Times New Roman" panose="02020603050405020304" pitchFamily="18" charset="0"/>
                <a:cs typeface="Times New Roman" panose="02020603050405020304" pitchFamily="18" charset="0"/>
              </a:rPr>
              <a:t>кодирования при поиске документов. </a:t>
            </a:r>
          </a:p>
          <a:p>
            <a:pPr>
              <a:buFont typeface="Arial" panose="020B0604020202020204" pitchFamily="34" charset="0"/>
              <a:buChar char="•"/>
            </a:pPr>
            <a:endParaRPr lang="ru-RU" dirty="0"/>
          </a:p>
          <a:p>
            <a:pPr marL="0" indent="0">
              <a:buNone/>
            </a:pPr>
            <a:endParaRPr lang="ru-RU" dirty="0"/>
          </a:p>
          <a:p>
            <a:endParaRPr lang="ru-RU" dirty="0"/>
          </a:p>
        </p:txBody>
      </p:sp>
    </p:spTree>
    <p:extLst>
      <p:ext uri="{BB962C8B-B14F-4D97-AF65-F5344CB8AC3E}">
        <p14:creationId xmlns:p14="http://schemas.microsoft.com/office/powerpoint/2010/main" val="1572049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750" fill="hold"/>
                                        <p:tgtEl>
                                          <p:spTgt spid="2"/>
                                        </p:tgtEl>
                                        <p:attrNameLst>
                                          <p:attrName>ppt_w</p:attrName>
                                        </p:attrNameLst>
                                      </p:cBhvr>
                                      <p:tavLst>
                                        <p:tav tm="0">
                                          <p:val>
                                            <p:fltVal val="0"/>
                                          </p:val>
                                        </p:tav>
                                        <p:tav tm="100000">
                                          <p:val>
                                            <p:strVal val="#ppt_w"/>
                                          </p:val>
                                        </p:tav>
                                      </p:tavLst>
                                    </p:anim>
                                    <p:anim calcmode="lin" valueType="num">
                                      <p:cBhvr>
                                        <p:cTn id="8" dur="1750" fill="hold"/>
                                        <p:tgtEl>
                                          <p:spTgt spid="2"/>
                                        </p:tgtEl>
                                        <p:attrNameLst>
                                          <p:attrName>ppt_h</p:attrName>
                                        </p:attrNameLst>
                                      </p:cBhvr>
                                      <p:tavLst>
                                        <p:tav tm="0">
                                          <p:val>
                                            <p:fltVal val="0"/>
                                          </p:val>
                                        </p:tav>
                                        <p:tav tm="100000">
                                          <p:val>
                                            <p:strVal val="#ppt_h"/>
                                          </p:val>
                                        </p:tav>
                                      </p:tavLst>
                                    </p:anim>
                                    <p:anim calcmode="lin" valueType="num">
                                      <p:cBhvr>
                                        <p:cTn id="9" dur="1750" fill="hold"/>
                                        <p:tgtEl>
                                          <p:spTgt spid="2"/>
                                        </p:tgtEl>
                                        <p:attrNameLst>
                                          <p:attrName>style.rotation</p:attrName>
                                        </p:attrNameLst>
                                      </p:cBhvr>
                                      <p:tavLst>
                                        <p:tav tm="0">
                                          <p:val>
                                            <p:fltVal val="90"/>
                                          </p:val>
                                        </p:tav>
                                        <p:tav tm="100000">
                                          <p:val>
                                            <p:fltVal val="0"/>
                                          </p:val>
                                        </p:tav>
                                      </p:tavLst>
                                    </p:anim>
                                    <p:animEffect transition="in" filter="fade">
                                      <p:cBhvr>
                                        <p:cTn id="10" dur="175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1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6" dur="1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calcmode="lin" valueType="num">
                                      <p:cBhvr additive="base">
                                        <p:cTn id="20" dur="2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1"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2" fill="hold">
                            <p:stCondLst>
                              <p:cond delay="3500"/>
                            </p:stCondLst>
                            <p:childTnLst>
                              <p:par>
                                <p:cTn id="23" presetID="2" presetClass="entr" presetSubtype="2" fill="hold" nodeType="after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2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2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7" fill="hold">
                            <p:stCondLst>
                              <p:cond delay="5500"/>
                            </p:stCondLst>
                            <p:childTnLst>
                              <p:par>
                                <p:cTn id="28" presetID="2" presetClass="entr" presetSubtype="2" fill="hold" nodeType="after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2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1" dur="2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2" fill="hold">
                            <p:stCondLst>
                              <p:cond delay="7500"/>
                            </p:stCondLst>
                            <p:childTnLst>
                              <p:par>
                                <p:cTn id="33" presetID="2" presetClass="entr" presetSubtype="2" fill="hold" nodeType="after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2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6" dur="2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4333" y="896989"/>
            <a:ext cx="9519516" cy="2864128"/>
          </a:xfrm>
        </p:spPr>
        <p:txBody>
          <a:bodyPr/>
          <a:lstStyle/>
          <a:p>
            <a:pPr algn="ctr"/>
            <a:r>
              <a:rPr lang="en-US" sz="8000" b="1" dirty="0" err="1" smtClean="0">
                <a:latin typeface="Times New Roman" panose="02020603050405020304" pitchFamily="18" charset="0"/>
                <a:cs typeface="Times New Roman" panose="02020603050405020304" pitchFamily="18" charset="0"/>
              </a:rPr>
              <a:t>Aufgaben</a:t>
            </a:r>
            <a:endParaRPr lang="ru-RU" sz="80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84575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5400" b="1" dirty="0" smtClean="0">
                <a:latin typeface="Times New Roman" panose="02020603050405020304" pitchFamily="18" charset="0"/>
                <a:cs typeface="Times New Roman" panose="02020603050405020304" pitchFamily="18" charset="0"/>
              </a:rPr>
              <a:t>DAS ABC und ZAHLEN</a:t>
            </a:r>
            <a:endParaRPr lang="ru-RU" sz="5400" b="1" dirty="0">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p:txBody>
          <a:bodyPr>
            <a:normAutofit fontScale="25000" lnSpcReduction="20000"/>
          </a:bodyPr>
          <a:lstStyle/>
          <a:p>
            <a:pPr algn="ctr">
              <a:buNone/>
            </a:pPr>
            <a:r>
              <a:rPr lang="en-US" dirty="0" smtClean="0"/>
              <a:t>    </a:t>
            </a:r>
            <a:r>
              <a:rPr lang="ru-RU" dirty="0" smtClean="0"/>
              <a:t> </a:t>
            </a:r>
            <a:endParaRPr lang="ru-RU" sz="12300" b="1" dirty="0" smtClean="0">
              <a:latin typeface="Times New Roman" panose="02020603050405020304" pitchFamily="18" charset="0"/>
              <a:cs typeface="Times New Roman" panose="02020603050405020304" pitchFamily="18" charset="0"/>
            </a:endParaRPr>
          </a:p>
          <a:p>
            <a:pPr algn="ctr">
              <a:buNone/>
            </a:pPr>
            <a:r>
              <a:rPr lang="ru-RU" sz="12300" b="1" dirty="0" err="1">
                <a:latin typeface="Times New Roman" pitchFamily="18" charset="0"/>
                <a:cs typeface="Times New Roman" pitchFamily="18" charset="0"/>
              </a:rPr>
              <a:t>Аа</a:t>
            </a:r>
            <a:r>
              <a:rPr lang="en-US" sz="12300" b="1" dirty="0">
                <a:latin typeface="Times New Roman" pitchFamily="18" charset="0"/>
                <a:cs typeface="Times New Roman" pitchFamily="18" charset="0"/>
              </a:rPr>
              <a:t> </a:t>
            </a:r>
            <a:r>
              <a:rPr lang="ru-RU" sz="12300" b="1" dirty="0" err="1">
                <a:latin typeface="Times New Roman" pitchFamily="18" charset="0"/>
                <a:cs typeface="Times New Roman" pitchFamily="18" charset="0"/>
              </a:rPr>
              <a:t>Вв</a:t>
            </a:r>
            <a:r>
              <a:rPr lang="en-US" sz="12300" b="1" dirty="0">
                <a:latin typeface="Times New Roman" pitchFamily="18" charset="0"/>
                <a:cs typeface="Times New Roman" pitchFamily="18" charset="0"/>
              </a:rPr>
              <a:t> </a:t>
            </a:r>
            <a:r>
              <a:rPr lang="ru-RU" sz="12300" b="1" dirty="0" err="1">
                <a:latin typeface="Times New Roman" pitchFamily="18" charset="0"/>
                <a:cs typeface="Times New Roman" pitchFamily="18" charset="0"/>
              </a:rPr>
              <a:t>Сс</a:t>
            </a:r>
            <a:r>
              <a:rPr lang="en-US"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Dd</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Ee</a:t>
            </a:r>
            <a:r>
              <a:rPr lang="de-DE" sz="12300" b="1" dirty="0">
                <a:latin typeface="Times New Roman" pitchFamily="18" charset="0"/>
                <a:cs typeface="Times New Roman" pitchFamily="18" charset="0"/>
              </a:rPr>
              <a:t> Ff </a:t>
            </a:r>
            <a:r>
              <a:rPr lang="de-DE" sz="12300" b="1" dirty="0" err="1">
                <a:latin typeface="Times New Roman" pitchFamily="18" charset="0"/>
                <a:cs typeface="Times New Roman" pitchFamily="18" charset="0"/>
              </a:rPr>
              <a:t>Gg</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Hh</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Ii</a:t>
            </a:r>
            <a:endParaRPr lang="de-DE" sz="12300" b="1" dirty="0">
              <a:latin typeface="Times New Roman" pitchFamily="18" charset="0"/>
              <a:cs typeface="Times New Roman" pitchFamily="18" charset="0"/>
            </a:endParaRPr>
          </a:p>
          <a:p>
            <a:pPr algn="ctr">
              <a:buNone/>
            </a:pPr>
            <a:r>
              <a:rPr lang="de-DE" sz="12300" b="1" i="1" dirty="0">
                <a:latin typeface="Times New Roman" pitchFamily="18" charset="0"/>
                <a:cs typeface="Times New Roman" pitchFamily="18" charset="0"/>
              </a:rPr>
              <a:t>1    2    3   4    5   6  7   8     9</a:t>
            </a:r>
          </a:p>
          <a:p>
            <a:pPr algn="ctr">
              <a:buNone/>
            </a:pPr>
            <a:r>
              <a:rPr lang="de-DE" sz="12300" b="1" dirty="0" err="1">
                <a:latin typeface="Times New Roman" pitchFamily="18" charset="0"/>
                <a:cs typeface="Times New Roman" pitchFamily="18" charset="0"/>
              </a:rPr>
              <a:t>Jj</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Kk</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Ll</a:t>
            </a:r>
            <a:r>
              <a:rPr lang="de-DE" sz="12300" b="1" dirty="0">
                <a:latin typeface="Times New Roman" pitchFamily="18" charset="0"/>
                <a:cs typeface="Times New Roman" pitchFamily="18" charset="0"/>
              </a:rPr>
              <a:t> Mm </a:t>
            </a:r>
            <a:r>
              <a:rPr lang="de-DE" sz="12300" b="1" dirty="0" err="1">
                <a:latin typeface="Times New Roman" pitchFamily="18" charset="0"/>
                <a:cs typeface="Times New Roman" pitchFamily="18" charset="0"/>
              </a:rPr>
              <a:t>Nn</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Oo</a:t>
            </a:r>
            <a:r>
              <a:rPr lang="de-DE" sz="12300" b="1" dirty="0">
                <a:latin typeface="Times New Roman" pitchFamily="18" charset="0"/>
                <a:cs typeface="Times New Roman" pitchFamily="18" charset="0"/>
              </a:rPr>
              <a:t> Pp  </a:t>
            </a:r>
            <a:r>
              <a:rPr lang="de-DE" sz="12300" b="1" dirty="0" err="1">
                <a:latin typeface="Times New Roman" pitchFamily="18" charset="0"/>
                <a:cs typeface="Times New Roman" pitchFamily="18" charset="0"/>
              </a:rPr>
              <a:t>Qq</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Rr</a:t>
            </a:r>
            <a:endParaRPr lang="de-DE" sz="12300" b="1" dirty="0">
              <a:latin typeface="Times New Roman" pitchFamily="18" charset="0"/>
              <a:cs typeface="Times New Roman" pitchFamily="18" charset="0"/>
            </a:endParaRPr>
          </a:p>
          <a:p>
            <a:pPr algn="ctr">
              <a:buNone/>
            </a:pPr>
            <a:r>
              <a:rPr lang="de-DE" sz="12300" b="1" i="1" dirty="0">
                <a:latin typeface="Times New Roman" pitchFamily="18" charset="0"/>
                <a:cs typeface="Times New Roman" pitchFamily="18" charset="0"/>
              </a:rPr>
              <a:t>10 11 12  13   14  15  16  17   18</a:t>
            </a:r>
          </a:p>
          <a:p>
            <a:pPr algn="ctr">
              <a:buNone/>
            </a:pPr>
            <a:r>
              <a:rPr lang="de-DE" sz="12300" b="1" dirty="0">
                <a:latin typeface="Times New Roman" pitchFamily="18" charset="0"/>
                <a:cs typeface="Times New Roman" pitchFamily="18" charset="0"/>
              </a:rPr>
              <a:t>Ss </a:t>
            </a:r>
            <a:r>
              <a:rPr lang="de-DE" sz="12300" b="1" dirty="0" err="1">
                <a:latin typeface="Times New Roman" pitchFamily="18" charset="0"/>
                <a:cs typeface="Times New Roman" pitchFamily="18" charset="0"/>
              </a:rPr>
              <a:t>Tt</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Uu</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Vv</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Ww</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Xx</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Yy</a:t>
            </a:r>
            <a:r>
              <a:rPr lang="de-DE" sz="12300" b="1" dirty="0">
                <a:latin typeface="Times New Roman" pitchFamily="18" charset="0"/>
                <a:cs typeface="Times New Roman" pitchFamily="18" charset="0"/>
              </a:rPr>
              <a:t> </a:t>
            </a:r>
            <a:r>
              <a:rPr lang="de-DE" sz="12300" b="1" dirty="0" err="1">
                <a:latin typeface="Times New Roman" pitchFamily="18" charset="0"/>
                <a:cs typeface="Times New Roman" pitchFamily="18" charset="0"/>
              </a:rPr>
              <a:t>Zz</a:t>
            </a:r>
            <a:r>
              <a:rPr lang="de-DE" sz="12300" b="1" dirty="0">
                <a:latin typeface="Times New Roman" pitchFamily="18" charset="0"/>
                <a:cs typeface="Times New Roman" pitchFamily="18" charset="0"/>
              </a:rPr>
              <a:t> </a:t>
            </a:r>
          </a:p>
          <a:p>
            <a:pPr algn="ctr">
              <a:buNone/>
            </a:pPr>
            <a:r>
              <a:rPr lang="de-DE" sz="12300" b="1" i="1" dirty="0">
                <a:latin typeface="Times New Roman" pitchFamily="18" charset="0"/>
                <a:cs typeface="Times New Roman" pitchFamily="18" charset="0"/>
              </a:rPr>
              <a:t>19 20 21  22  23   24  25  26</a:t>
            </a:r>
          </a:p>
          <a:p>
            <a:pPr>
              <a:buNone/>
            </a:pPr>
            <a:r>
              <a:rPr lang="de-DE" dirty="0" smtClean="0"/>
              <a:t/>
            </a:r>
            <a:br>
              <a:rPr lang="de-DE" dirty="0" smtClean="0"/>
            </a:br>
            <a:endParaRPr lang="ru-RU" dirty="0"/>
          </a:p>
        </p:txBody>
      </p:sp>
    </p:spTree>
    <p:extLst>
      <p:ext uri="{BB962C8B-B14F-4D97-AF65-F5344CB8AC3E}">
        <p14:creationId xmlns:p14="http://schemas.microsoft.com/office/powerpoint/2010/main" val="2656386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1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1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3000"/>
                            </p:stCondLst>
                            <p:childTnLst>
                              <p:par>
                                <p:cTn id="17" presetID="2" presetClass="entr" presetSubtype="4" fill="hold"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1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1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6" fill="hold">
                            <p:stCondLst>
                              <p:cond delay="6000"/>
                            </p:stCondLst>
                            <p:childTnLst>
                              <p:par>
                                <p:cTn id="27" presetID="2" presetClass="entr" presetSubtype="4" fill="hold"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1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1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1" fill="hold">
                            <p:stCondLst>
                              <p:cond delay="7500"/>
                            </p:stCondLst>
                            <p:childTnLst>
                              <p:par>
                                <p:cTn id="32" presetID="2" presetClass="entr" presetSubtype="4" fill="hold" nodeType="after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1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1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6" fill="hold">
                            <p:stCondLst>
                              <p:cond delay="9000"/>
                            </p:stCondLst>
                            <p:childTnLst>
                              <p:par>
                                <p:cTn id="37" presetID="2" presetClass="entr" presetSubtype="4" fill="hold" nodeType="after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1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1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7828" y="288985"/>
            <a:ext cx="10018713" cy="1752599"/>
          </a:xfrm>
        </p:spPr>
        <p:txBody>
          <a:bodyPr>
            <a:normAutofit/>
          </a:bodyPr>
          <a:lstStyle/>
          <a:p>
            <a:r>
              <a:rPr lang="en-US" sz="6000" b="1" i="1" dirty="0" smtClean="0">
                <a:latin typeface="Times New Roman" panose="02020603050405020304" pitchFamily="18" charset="0"/>
                <a:cs typeface="Times New Roman" panose="02020603050405020304" pitchFamily="18" charset="0"/>
              </a:rPr>
              <a:t>11, 5, 16, 12, 5, 18</a:t>
            </a:r>
            <a:endParaRPr lang="ru-RU" sz="6000" b="1" i="1" dirty="0">
              <a:latin typeface="Times New Roman" panose="02020603050405020304" pitchFamily="18" charset="0"/>
              <a:cs typeface="Times New Roman" panose="02020603050405020304" pitchFamily="18" charset="0"/>
            </a:endParaRPr>
          </a:p>
        </p:txBody>
      </p:sp>
      <p:pic>
        <p:nvPicPr>
          <p:cNvPr id="4"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81182" y="2854254"/>
            <a:ext cx="4232004" cy="2971808"/>
          </a:xfrm>
        </p:spPr>
      </p:pic>
    </p:spTree>
    <p:extLst>
      <p:ext uri="{BB962C8B-B14F-4D97-AF65-F5344CB8AC3E}">
        <p14:creationId xmlns:p14="http://schemas.microsoft.com/office/powerpoint/2010/main" val="2452039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2" y="294735"/>
            <a:ext cx="5925780" cy="2405333"/>
          </a:xfrm>
        </p:spPr>
        <p:txBody>
          <a:bodyPr>
            <a:noAutofit/>
          </a:bodyPr>
          <a:lstStyle/>
          <a:p>
            <a:r>
              <a:rPr lang="ru-RU" sz="2800" b="1" dirty="0" err="1" smtClean="0">
                <a:solidFill>
                  <a:schemeClr val="accent1">
                    <a:lumMod val="75000"/>
                  </a:schemeClr>
                </a:solidFill>
                <a:latin typeface="Times New Roman" panose="02020603050405020304" pitchFamily="18" charset="0"/>
                <a:cs typeface="Times New Roman" panose="02020603050405020304" pitchFamily="18" charset="0"/>
              </a:rPr>
              <a:t>Иога́нн</a:t>
            </a:r>
            <a:r>
              <a:rPr lang="ru-RU" sz="2800" b="1" dirty="0" smtClean="0">
                <a:solidFill>
                  <a:schemeClr val="accent1">
                    <a:lumMod val="75000"/>
                  </a:schemeClr>
                </a:solidFill>
                <a:latin typeface="Times New Roman" panose="02020603050405020304" pitchFamily="18" charset="0"/>
                <a:cs typeface="Times New Roman" panose="02020603050405020304" pitchFamily="18" charset="0"/>
              </a:rPr>
              <a:t> </a:t>
            </a:r>
            <a:r>
              <a:rPr lang="ru-RU" sz="2800" b="1" dirty="0" err="1">
                <a:solidFill>
                  <a:schemeClr val="accent1">
                    <a:lumMod val="75000"/>
                  </a:schemeClr>
                </a:solidFill>
                <a:latin typeface="Times New Roman" panose="02020603050405020304" pitchFamily="18" charset="0"/>
                <a:cs typeface="Times New Roman" panose="02020603050405020304" pitchFamily="18" charset="0"/>
              </a:rPr>
              <a:t>Ке́плер</a:t>
            </a:r>
            <a:r>
              <a:rPr lang="ru-RU" sz="2800" dirty="0">
                <a:solidFill>
                  <a:schemeClr val="accent1">
                    <a:lumMod val="75000"/>
                  </a:schemeClr>
                </a:solidFill>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1571-1630</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немецкий </a:t>
            </a:r>
            <a:r>
              <a:rPr lang="ru-RU" sz="1800" dirty="0">
                <a:latin typeface="Times New Roman" panose="02020603050405020304" pitchFamily="18" charset="0"/>
                <a:cs typeface="Times New Roman" panose="02020603050405020304" pitchFamily="18" charset="0"/>
              </a:rPr>
              <a:t>математик, астроном, механик, оптик, первооткрыватель законов движения планет </a:t>
            </a: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Солнечной </a:t>
            </a:r>
            <a:r>
              <a:rPr lang="ru-RU" sz="1800" dirty="0">
                <a:latin typeface="Times New Roman" panose="02020603050405020304" pitchFamily="18" charset="0"/>
                <a:cs typeface="Times New Roman" panose="02020603050405020304" pitchFamily="18" charset="0"/>
              </a:rPr>
              <a:t>системы. </a:t>
            </a: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10092" y="294735"/>
            <a:ext cx="4449018" cy="3483633"/>
          </a:xfrm>
        </p:spPr>
      </p:pic>
      <p:sp>
        <p:nvSpPr>
          <p:cNvPr id="11" name="Прямоугольник 10"/>
          <p:cNvSpPr/>
          <p:nvPr/>
        </p:nvSpPr>
        <p:spPr>
          <a:xfrm>
            <a:off x="1233577" y="2547069"/>
            <a:ext cx="6176515" cy="3293209"/>
          </a:xfrm>
          <a:prstGeom prst="rect">
            <a:avLst/>
          </a:prstGeom>
        </p:spPr>
        <p:txBody>
          <a:bodyPr wrap="square">
            <a:spAutoFit/>
          </a:bodyPr>
          <a:lstStyle/>
          <a:p>
            <a:pPr algn="just"/>
            <a:r>
              <a:rPr lang="ru-RU" sz="1600" dirty="0" smtClean="0">
                <a:latin typeface="Times New Roman" panose="02020603050405020304" pitchFamily="18" charset="0"/>
                <a:cs typeface="Times New Roman" panose="02020603050405020304" pitchFamily="18" charset="0"/>
              </a:rPr>
              <a:t>Альберт Эйнштейн назвал Кеплера «несравненным человеком» и писал о его судьбе: </a:t>
            </a:r>
          </a:p>
          <a:p>
            <a:pPr algn="just"/>
            <a:r>
              <a:rPr lang="ru-RU" sz="1600" dirty="0" smtClean="0">
                <a:latin typeface="Times New Roman" panose="02020603050405020304" pitchFamily="18" charset="0"/>
                <a:cs typeface="Times New Roman" panose="02020603050405020304" pitchFamily="18" charset="0"/>
              </a:rPr>
              <a:t>Он жил в эпоху, когда ещё не было уверенности в существовании некоторой общей закономерности для всех явлений природы. Какой глубокой была у него вера в такую закономерность, если, работая в одиночестве, никем не поддерживаемый и не понятый, он на протяжении многих десятков лет черпал в ней силы для трудного и кропотливого исследования движения планет и математических законов этого движения! </a:t>
            </a:r>
          </a:p>
          <a:p>
            <a:pPr algn="just"/>
            <a:r>
              <a:rPr lang="ru-RU" sz="1600" dirty="0" smtClean="0">
                <a:latin typeface="Times New Roman" panose="02020603050405020304" pitchFamily="18" charset="0"/>
                <a:cs typeface="Times New Roman" panose="02020603050405020304" pitchFamily="18" charset="0"/>
              </a:rPr>
              <a:t>Сейчас, когда эти законы уже установлены, трудно себе представить, сколько изобретательности, воображения и неустанного, упорного труда потребовалось, чтобы установить эти законы и со столь огромной точностью выразить их. </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444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de-DE" b="1" dirty="0" smtClean="0">
                <a:solidFill>
                  <a:schemeClr val="accent1"/>
                </a:solidFill>
                <a:latin typeface="Times New Roman" pitchFamily="18" charset="0"/>
                <a:cs typeface="Times New Roman" pitchFamily="18" charset="0"/>
              </a:rPr>
              <a:t>Johannes Kepler</a:t>
            </a:r>
            <a:endParaRPr lang="ru-RU" b="1" dirty="0">
              <a:solidFill>
                <a:schemeClr val="accent1"/>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a:bodyPr>
          <a:lstStyle/>
          <a:p>
            <a:r>
              <a:rPr lang="de-DE" b="1" dirty="0" smtClean="0">
                <a:solidFill>
                  <a:schemeClr val="accent1"/>
                </a:solidFill>
                <a:latin typeface="Times New Roman" pitchFamily="18" charset="0"/>
                <a:cs typeface="Times New Roman" pitchFamily="18" charset="0"/>
              </a:rPr>
              <a:t>* 27.12.1571 in Weil</a:t>
            </a:r>
            <a:br>
              <a:rPr lang="de-DE" b="1" dirty="0" smtClean="0">
                <a:solidFill>
                  <a:schemeClr val="accent1"/>
                </a:solidFill>
                <a:latin typeface="Times New Roman" pitchFamily="18" charset="0"/>
                <a:cs typeface="Times New Roman" pitchFamily="18" charset="0"/>
              </a:rPr>
            </a:br>
            <a:r>
              <a:rPr lang="de-DE" b="1" dirty="0" smtClean="0">
                <a:solidFill>
                  <a:schemeClr val="accent1"/>
                </a:solidFill>
                <a:latin typeface="Times New Roman" pitchFamily="18" charset="0"/>
                <a:cs typeface="Times New Roman" pitchFamily="18" charset="0"/>
              </a:rPr>
              <a:t>† 15.11.1630 in Regensburg</a:t>
            </a:r>
          </a:p>
          <a:p>
            <a:r>
              <a:rPr lang="de-DE" dirty="0" smtClean="0">
                <a:latin typeface="Times New Roman" pitchFamily="18" charset="0"/>
                <a:cs typeface="Times New Roman" pitchFamily="18" charset="0"/>
              </a:rPr>
              <a:t>Er war einer der bedeutendsten Astronomen der frühen Neuzeit und entdeckte die nach ihm benannten drei Gesetze der Planetenbewegung, die </a:t>
            </a:r>
            <a:r>
              <a:rPr lang="de-DE" dirty="0" err="1" smtClean="0">
                <a:latin typeface="Times New Roman" pitchFamily="18" charset="0"/>
                <a:cs typeface="Times New Roman" pitchFamily="18" charset="0"/>
              </a:rPr>
              <a:t>keplerschen</a:t>
            </a:r>
            <a:r>
              <a:rPr lang="de-DE" dirty="0" smtClean="0">
                <a:latin typeface="Times New Roman" pitchFamily="18" charset="0"/>
                <a:cs typeface="Times New Roman" pitchFamily="18" charset="0"/>
              </a:rPr>
              <a:t> Gesetze. Damit gehört er neben NIKOLAUS KOPERNIKUS, GALILEO GALILEI und ISAAC NEWTON zu den Wegbereitern eines neuen wissenschaftlichen Weltbildes, mit dem religiöse Auffassungen überwunden und naturwissenschaftliche Erkenntnisse Grundlage der Vorstellungen wurden.</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1948" y="357996"/>
            <a:ext cx="10018713" cy="1752599"/>
          </a:xfrm>
        </p:spPr>
        <p:txBody>
          <a:bodyPr>
            <a:normAutofit/>
          </a:bodyPr>
          <a:lstStyle/>
          <a:p>
            <a:r>
              <a:rPr lang="en-US" sz="6000" b="1" i="1" dirty="0" smtClean="0">
                <a:latin typeface="Times New Roman" panose="02020603050405020304" pitchFamily="18" charset="0"/>
                <a:cs typeface="Times New Roman" panose="02020603050405020304" pitchFamily="18" charset="0"/>
              </a:rPr>
              <a:t>12, 5, 9, 2, 14, 9, 26</a:t>
            </a:r>
            <a:endParaRPr lang="ru-RU" sz="6000" b="1" i="1" dirty="0">
              <a:latin typeface="Times New Roman" panose="02020603050405020304" pitchFamily="18" charset="0"/>
              <a:cs typeface="Times New Roman" panose="02020603050405020304" pitchFamily="18" charset="0"/>
            </a:endParaRPr>
          </a:p>
        </p:txBody>
      </p:sp>
      <p:pic>
        <p:nvPicPr>
          <p:cNvPr id="4" name="Содержимое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02105" y="2617835"/>
            <a:ext cx="3000378" cy="3714776"/>
          </a:xfrm>
          <a:prstGeom prst="rect">
            <a:avLst/>
          </a:prstGeom>
          <a:noFill/>
          <a:ln>
            <a:noFill/>
          </a:ln>
        </p:spPr>
      </p:pic>
    </p:spTree>
    <p:extLst>
      <p:ext uri="{BB962C8B-B14F-4D97-AF65-F5344CB8AC3E}">
        <p14:creationId xmlns:p14="http://schemas.microsoft.com/office/powerpoint/2010/main" val="2987172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fill="hold"/>
                                        <p:tgtEl>
                                          <p:spTgt spid="2"/>
                                        </p:tgtEl>
                                        <p:attrNameLst>
                                          <p:attrName>ppt_w</p:attrName>
                                        </p:attrNameLst>
                                      </p:cBhvr>
                                      <p:tavLst>
                                        <p:tav tm="0">
                                          <p:val>
                                            <p:fltVal val="0"/>
                                          </p:val>
                                        </p:tav>
                                        <p:tav tm="100000">
                                          <p:val>
                                            <p:strVal val="#ppt_w"/>
                                          </p:val>
                                        </p:tav>
                                      </p:tavLst>
                                    </p:anim>
                                    <p:anim calcmode="lin" valueType="num">
                                      <p:cBhvr>
                                        <p:cTn id="8" dur="1500" fill="hold"/>
                                        <p:tgtEl>
                                          <p:spTgt spid="2"/>
                                        </p:tgtEl>
                                        <p:attrNameLst>
                                          <p:attrName>ppt_h</p:attrName>
                                        </p:attrNameLst>
                                      </p:cBhvr>
                                      <p:tavLst>
                                        <p:tav tm="0">
                                          <p:val>
                                            <p:fltVal val="0"/>
                                          </p:val>
                                        </p:tav>
                                        <p:tav tm="100000">
                                          <p:val>
                                            <p:strVal val="#ppt_h"/>
                                          </p:val>
                                        </p:tav>
                                      </p:tavLst>
                                    </p:anim>
                                    <p:anim calcmode="lin" valueType="num">
                                      <p:cBhvr>
                                        <p:cTn id="9" dur="1500" fill="hold"/>
                                        <p:tgtEl>
                                          <p:spTgt spid="2"/>
                                        </p:tgtEl>
                                        <p:attrNameLst>
                                          <p:attrName>style.rotation</p:attrName>
                                        </p:attrNameLst>
                                      </p:cBhvr>
                                      <p:tavLst>
                                        <p:tav tm="0">
                                          <p:val>
                                            <p:fltVal val="90"/>
                                          </p:val>
                                        </p:tav>
                                        <p:tav tm="100000">
                                          <p:val>
                                            <p:fltVal val="0"/>
                                          </p:val>
                                        </p:tav>
                                      </p:tavLst>
                                    </p:anim>
                                    <p:animEffect transition="in" filter="fade">
                                      <p:cBhvr>
                                        <p:cTn id="10" dur="1500"/>
                                        <p:tgtEl>
                                          <p:spTgt spid="2"/>
                                        </p:tgtEl>
                                      </p:cBhvr>
                                    </p:animEffect>
                                  </p:childTnLst>
                                </p:cTn>
                              </p:par>
                            </p:childTnLst>
                          </p:cTn>
                        </p:par>
                        <p:par>
                          <p:cTn id="11" fill="hold">
                            <p:stCondLst>
                              <p:cond delay="1500"/>
                            </p:stCondLst>
                            <p:childTnLst>
                              <p:par>
                                <p:cTn id="12" presetID="2" presetClass="entr" presetSubtype="4"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2000" fill="hold"/>
                                        <p:tgtEl>
                                          <p:spTgt spid="4"/>
                                        </p:tgtEl>
                                        <p:attrNameLst>
                                          <p:attrName>ppt_x</p:attrName>
                                        </p:attrNameLst>
                                      </p:cBhvr>
                                      <p:tavLst>
                                        <p:tav tm="0">
                                          <p:val>
                                            <p:strVal val="#ppt_x"/>
                                          </p:val>
                                        </p:tav>
                                        <p:tav tm="100000">
                                          <p:val>
                                            <p:strVal val="#ppt_x"/>
                                          </p:val>
                                        </p:tav>
                                      </p:tavLst>
                                    </p:anim>
                                    <p:anim calcmode="lin" valueType="num">
                                      <p:cBhvr additive="base">
                                        <p:cTn id="15"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8BB434"/>
      </a:accent1>
      <a:accent2>
        <a:srgbClr val="33A583"/>
      </a:accent2>
      <a:accent3>
        <a:srgbClr val="3594B4"/>
      </a:accent3>
      <a:accent4>
        <a:srgbClr val="6063B4"/>
      </a:accent4>
      <a:accent5>
        <a:srgbClr val="D35731"/>
      </a:accent5>
      <a:accent6>
        <a:srgbClr val="EBAC4B"/>
      </a:accent6>
      <a:hlink>
        <a:srgbClr val="65AD30"/>
      </a:hlink>
      <a:folHlink>
        <a:srgbClr val="8ED25B"/>
      </a:folHlink>
    </a:clrScheme>
    <a:fontScheme name="Параллакс">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docProps/app.xml><?xml version="1.0" encoding="utf-8"?>
<Properties xmlns="http://schemas.openxmlformats.org/officeDocument/2006/extended-properties" xmlns:vt="http://schemas.openxmlformats.org/officeDocument/2006/docPropsVTypes">
  <Template>TM03457496[[fn=Параллакс]]</Template>
  <TotalTime>574</TotalTime>
  <Words>841</Words>
  <Application>Microsoft Office PowerPoint</Application>
  <PresentationFormat>Широкоэкранный</PresentationFormat>
  <Paragraphs>78</Paragraphs>
  <Slides>28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28</vt:i4>
      </vt:variant>
    </vt:vector>
  </HeadingPairs>
  <TitlesOfParts>
    <vt:vector size="34" baseType="lpstr">
      <vt:lpstr>Arial</vt:lpstr>
      <vt:lpstr>Calibri</vt:lpstr>
      <vt:lpstr>Corbel</vt:lpstr>
      <vt:lpstr>Times New Roman</vt:lpstr>
      <vt:lpstr>Wingdings</vt:lpstr>
      <vt:lpstr>Параллакс</vt:lpstr>
      <vt:lpstr>МАТЕМАТИКА  НЕМЕЦКИЙ ЯЗЫК БИБЛИОТЕКА</vt:lpstr>
      <vt:lpstr>MATHEMATIK  DEUTSCH  BIBLIOTHEK</vt:lpstr>
      <vt:lpstr>Математика - очень увлекательная, интересная и полезная наука. Она может стать захватывающим занятием не только для взрослых, но и для детей. </vt:lpstr>
      <vt:lpstr>Aufgaben</vt:lpstr>
      <vt:lpstr>DAS ABC und ZAHLEN</vt:lpstr>
      <vt:lpstr>11, 5, 16, 12, 5, 18</vt:lpstr>
      <vt:lpstr>Иога́нн Ке́плер  1571-1630 немецкий математик, астроном, механик, оптик, первооткрыватель законов движения планет  Солнечной системы. </vt:lpstr>
      <vt:lpstr>Johannes Kepler</vt:lpstr>
      <vt:lpstr>12, 5, 9, 2, 14, 9, 26</vt:lpstr>
      <vt:lpstr>Го́тфрид Ви́льгельм Ле́йбниц 1646-1716 немецкий философ, логик, математик, механик, физик, юрист, историк, дипломат, изобретатель и языковед. Основатель и первый президент Берлинской Академии наук.</vt:lpstr>
      <vt:lpstr> Gottfried Wilhelm von Leibniz 1646-1716 </vt:lpstr>
      <vt:lpstr>7, 1, 12, 19,19</vt:lpstr>
      <vt:lpstr>Иога́нн Карл Фри́дрих Га́усс 1777-1855    немецкий математик, механик, физик, астроном и геодезист. Считается одним из величайших математиков всех времён, «королём математиков».</vt:lpstr>
      <vt:lpstr>Johann Carl Friedrich Gauß 1777-1855</vt:lpstr>
      <vt:lpstr>2,1,18,20,5,12,19</vt:lpstr>
      <vt:lpstr>Иоганн Христиан Мартин Бартельс 1769-1836 немецкий, позже российский математик и педагог.</vt:lpstr>
      <vt:lpstr>13,15,2,9,21,19</vt:lpstr>
      <vt:lpstr>А́вгуст Фердина́нд Мёбиус 1790-1868  немецкий математик, механик и астроном-теоретик.</vt:lpstr>
      <vt:lpstr>August Ferdinand Möbius 1790-1868</vt:lpstr>
      <vt:lpstr>11,21,13,13,5,18</vt:lpstr>
      <vt:lpstr>Эрнст Эдуард Куммер  1810-1893  немецкий математик, наиболее значительные труды относятся к алгебре и теории чисел. </vt:lpstr>
      <vt:lpstr>Ernst Eduard Kummer</vt:lpstr>
      <vt:lpstr>12,1,14,4,1,21</vt:lpstr>
      <vt:lpstr>Эдмунд Георг Герман (Иезекииль) Ландау   1877-1938  немецкий математик, который внёс существенный вклад в теорию чисел. </vt:lpstr>
      <vt:lpstr>Edmund Georg Hermann (Yehezkel) Landau  1877-1938</vt:lpstr>
      <vt:lpstr>Die Bank</vt:lpstr>
      <vt:lpstr>Презентация PowerPoint</vt:lpstr>
      <vt:lpstr>Спасибо за внимание и активное участие!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Библиотека</dc:creator>
  <cp:lastModifiedBy>Библиотека</cp:lastModifiedBy>
  <cp:revision>65</cp:revision>
  <dcterms:created xsi:type="dcterms:W3CDTF">2020-10-01T06:57:54Z</dcterms:created>
  <dcterms:modified xsi:type="dcterms:W3CDTF">2020-10-20T04:10:48Z</dcterms:modified>
</cp:coreProperties>
</file>